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7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33" d="100"/>
          <a:sy n="133" d="100"/>
        </p:scale>
        <p:origin x="98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3622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6886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3A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4937760"/>
            <a:ext cx="9144000" cy="205740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201168"/>
            <a:ext cx="164592" cy="4736592"/>
          </a:xfrm>
          <a:prstGeom prst="rect">
            <a:avLst/>
          </a:prstGeom>
          <a:solidFill>
            <a:srgbClr val="2D5BAE"/>
          </a:solidFill>
          <a:ln w="12700">
            <a:solidFill>
              <a:srgbClr val="2D5BA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979408" y="201168"/>
            <a:ext cx="164592" cy="4736592"/>
          </a:xfrm>
          <a:prstGeom prst="rect">
            <a:avLst/>
          </a:prstGeom>
          <a:solidFill>
            <a:srgbClr val="2D5BAE"/>
          </a:solidFill>
          <a:ln w="12700">
            <a:solidFill>
              <a:srgbClr val="2D5BA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103120" y="320040"/>
            <a:ext cx="4937760" cy="420624"/>
          </a:xfrm>
          <a:prstGeom prst="roundRect">
            <a:avLst>
              <a:gd name="adj" fmla="val 21739"/>
            </a:avLst>
          </a:prstGeom>
          <a:solidFill>
            <a:srgbClr val="2D5BAE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103120" y="320040"/>
            <a:ext cx="49377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9B23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МБОУ Мамонтовская СОШ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457200" y="868680"/>
            <a:ext cx="8229600" cy="1371600"/>
          </a:xfrm>
          <a:prstGeom prst="rect">
            <a:avLst/>
          </a:prstGeom>
          <a:noFill/>
          <a:ln/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Times New Roman" panose="02020603050405020304" pitchFamily="18" charset="0"/>
                <a:ea typeface="Georgia" pitchFamily="34" charset="-122"/>
                <a:cs typeface="Times New Roman" panose="02020603050405020304" pitchFamily="18" charset="0"/>
              </a:rPr>
              <a:t>Проектная деятельность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Times New Roman" panose="02020603050405020304" pitchFamily="18" charset="0"/>
                <a:ea typeface="Georgia" pitchFamily="34" charset="-122"/>
                <a:cs typeface="Times New Roman" panose="02020603050405020304" pitchFamily="18" charset="0"/>
              </a:rPr>
              <a:t>на уроках английского языка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371600" y="2331720"/>
            <a:ext cx="6400800" cy="0"/>
          </a:xfrm>
          <a:prstGeom prst="line">
            <a:avLst/>
          </a:prstGeom>
          <a:noFill/>
          <a:ln w="25400">
            <a:solidFill>
              <a:srgbClr val="F9B23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" y="2395728"/>
            <a:ext cx="8229600" cy="1005840"/>
          </a:xfrm>
          <a:prstGeom prst="rect">
            <a:avLst/>
          </a:prstGeom>
          <a:noFill/>
          <a:ln/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rgbClr val="F9B233"/>
                </a:solidFill>
                <a:latin typeface="Times New Roman" panose="02020603050405020304" pitchFamily="18" charset="0"/>
                <a:ea typeface="Georgia" pitchFamily="34" charset="-122"/>
                <a:cs typeface="Times New Roman" panose="02020603050405020304" pitchFamily="18" charset="0"/>
              </a:rPr>
              <a:t>«Мой фамильный герб»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3000" dirty="0">
                <a:solidFill>
                  <a:srgbClr val="F9B233"/>
                </a:solidFill>
                <a:latin typeface="Times New Roman" panose="02020603050405020304" pitchFamily="18" charset="0"/>
                <a:ea typeface="Georgia" pitchFamily="34" charset="-122"/>
                <a:cs typeface="Times New Roman" panose="02020603050405020304" pitchFamily="18" charset="0"/>
              </a:rPr>
              <a:t>My Family Coat of Arms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1371600" y="3547872"/>
            <a:ext cx="2011680" cy="475488"/>
          </a:xfrm>
          <a:prstGeom prst="roundRect">
            <a:avLst>
              <a:gd name="adj" fmla="val 19231"/>
            </a:avLst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1371600" y="3547872"/>
            <a:ext cx="201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A3A6B"/>
                </a:solidFill>
                <a:latin typeface="Times New Roman" panose="02020603050405020304" pitchFamily="18" charset="0"/>
                <a:ea typeface="Calibri Light" pitchFamily="34" charset="-122"/>
                <a:cs typeface="Times New Roman" panose="02020603050405020304" pitchFamily="18" charset="0"/>
              </a:rPr>
              <a:t>3А класс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3657600" y="3547872"/>
            <a:ext cx="2011680" cy="475488"/>
          </a:xfrm>
          <a:prstGeom prst="roundRect">
            <a:avLst>
              <a:gd name="adj" fmla="val 19231"/>
            </a:avLst>
          </a:prstGeom>
          <a:solidFill>
            <a:srgbClr val="E85D04"/>
          </a:solidFill>
          <a:ln w="12700">
            <a:solidFill>
              <a:srgbClr val="E85D04"/>
            </a:solidFill>
            <a:prstDash val="solid"/>
          </a:ln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657600" y="3547872"/>
            <a:ext cx="201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Times New Roman" panose="02020603050405020304" pitchFamily="18" charset="0"/>
                <a:ea typeface="Calibri Light" pitchFamily="34" charset="-122"/>
                <a:cs typeface="Times New Roman" panose="02020603050405020304" pitchFamily="18" charset="0"/>
              </a:rPr>
              <a:t>3Б класс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5943600" y="3547872"/>
            <a:ext cx="2011680" cy="475488"/>
          </a:xfrm>
          <a:prstGeom prst="roundRect">
            <a:avLst>
              <a:gd name="adj" fmla="val 19231"/>
            </a:avLst>
          </a:prstGeom>
          <a:solidFill>
            <a:srgbClr val="2E9E6B"/>
          </a:solidFill>
          <a:ln w="12700">
            <a:solidFill>
              <a:srgbClr val="2E9E6B"/>
            </a:solidFill>
            <a:prstDash val="solid"/>
          </a:ln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5943600" y="3547872"/>
            <a:ext cx="201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Times New Roman" panose="02020603050405020304" pitchFamily="18" charset="0"/>
                <a:ea typeface="Calibri Light" pitchFamily="34" charset="-122"/>
                <a:cs typeface="Times New Roman" panose="02020603050405020304" pitchFamily="18" charset="0"/>
              </a:rPr>
              <a:t>3Г класс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457200" y="4187952"/>
            <a:ext cx="8229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AABCD4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27 марта 2026 г.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457200" y="4507992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7A9BC4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Урок иностранного языка (английский) · Параллель 3-х классов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E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109728"/>
            <a:ext cx="8503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3A6B"/>
                </a:solidFill>
                <a:latin typeface="Times New Roman" panose="02020603050405020304" pitchFamily="18" charset="0"/>
                <a:ea typeface="Georgia" pitchFamily="34" charset="-122"/>
                <a:cs typeface="Times New Roman" panose="02020603050405020304" pitchFamily="18" charset="0"/>
              </a:rPr>
              <a:t>О проекте: ключевые параметры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320040" y="713232"/>
            <a:ext cx="8503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A5A7A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МБОУ Мамонтовская СОШ · 3А, 3Б, 3Г · 27 марта 2026 г.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320040" y="932688"/>
            <a:ext cx="8503920" cy="0"/>
          </a:xfrm>
          <a:prstGeom prst="line">
            <a:avLst/>
          </a:prstGeom>
          <a:noFill/>
          <a:ln w="25400">
            <a:solidFill>
              <a:srgbClr val="F9B2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28600" y="1024128"/>
            <a:ext cx="2788920" cy="1783080"/>
          </a:xfrm>
          <a:prstGeom prst="rect">
            <a:avLst/>
          </a:prstGeom>
          <a:solidFill>
            <a:srgbClr val="E8F4FD"/>
          </a:solidFill>
          <a:ln w="12700">
            <a:solidFill>
              <a:srgbClr val="DDDDDD"/>
            </a:solidFill>
            <a:prstDash val="solid"/>
          </a:ln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28600" y="1024128"/>
            <a:ext cx="2788920" cy="475488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38328" y="1078992"/>
            <a:ext cx="25694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Учебное заведение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365760" y="1572768"/>
            <a:ext cx="2514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МБОУ Мамонтовская СОШ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начальная школа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(муниципальное бюджетное ОУ)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3200400" y="1024128"/>
            <a:ext cx="2788920" cy="1783080"/>
          </a:xfrm>
          <a:prstGeom prst="rect">
            <a:avLst/>
          </a:prstGeom>
          <a:solidFill>
            <a:srgbClr val="FFF3C7"/>
          </a:solidFill>
          <a:ln w="12700">
            <a:solidFill>
              <a:srgbClr val="DDDDDD"/>
            </a:solidFill>
            <a:prstDash val="solid"/>
          </a:ln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3200400" y="1024128"/>
            <a:ext cx="2788920" cy="475488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310128" y="1078992"/>
            <a:ext cx="25694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Предмет и формат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3337560" y="1572768"/>
            <a:ext cx="2514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Английский язык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Краткосрочный проект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в рамках урока (45 мин.)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172200" y="1024128"/>
            <a:ext cx="2788920" cy="1783080"/>
          </a:xfrm>
          <a:prstGeom prst="rect">
            <a:avLst/>
          </a:prstGeom>
          <a:solidFill>
            <a:srgbClr val="E8F5E9"/>
          </a:solidFill>
          <a:ln w="12700">
            <a:solidFill>
              <a:srgbClr val="DDDDDD"/>
            </a:solidFill>
            <a:prstDash val="solid"/>
          </a:ln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172200" y="1024128"/>
            <a:ext cx="2788920" cy="475488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281928" y="1078992"/>
            <a:ext cx="25694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Участники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6309360" y="1572768"/>
            <a:ext cx="2514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3А, 3Б, 3Г классы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33 обучающихся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возраст 9–10 лет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228600" y="2926080"/>
            <a:ext cx="2788920" cy="1783080"/>
          </a:xfrm>
          <a:prstGeom prst="rect">
            <a:avLst/>
          </a:prstGeom>
          <a:solidFill>
            <a:srgbClr val="FBE9E7"/>
          </a:solidFill>
          <a:ln w="12700">
            <a:solidFill>
              <a:srgbClr val="DDDDDD"/>
            </a:solidFill>
            <a:prstDash val="solid"/>
          </a:ln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228600" y="2926080"/>
            <a:ext cx="2788920" cy="475488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38328" y="2980944"/>
            <a:ext cx="25694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Тема проекта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365760" y="3474720"/>
            <a:ext cx="2514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«Мой фамильный герб»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My Family Coat of Arms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геральдика + английский язык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3200400" y="2926080"/>
            <a:ext cx="2788920" cy="1783080"/>
          </a:xfrm>
          <a:prstGeom prst="rect">
            <a:avLst/>
          </a:prstGeom>
          <a:solidFill>
            <a:srgbClr val="EDE7F6"/>
          </a:solidFill>
          <a:ln w="12700">
            <a:solidFill>
              <a:srgbClr val="DDDDDD"/>
            </a:solidFill>
            <a:prstDash val="solid"/>
          </a:ln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3200400" y="2926080"/>
            <a:ext cx="2788920" cy="475488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310128" y="2980944"/>
            <a:ext cx="25694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Предметные области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3337560" y="3474720"/>
            <a:ext cx="2514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Английский язык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История · Геральдика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Изобразительное искусство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6172200" y="2926080"/>
            <a:ext cx="2788920" cy="1783080"/>
          </a:xfrm>
          <a:prstGeom prst="rect">
            <a:avLst/>
          </a:prstGeom>
          <a:solidFill>
            <a:srgbClr val="E0F2F1"/>
          </a:solidFill>
          <a:ln w="12700">
            <a:solidFill>
              <a:srgbClr val="DDDDDD"/>
            </a:solidFill>
            <a:prstDash val="solid"/>
          </a:ln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6172200" y="2926080"/>
            <a:ext cx="2788920" cy="475488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281928" y="2980944"/>
            <a:ext cx="25694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Итог урока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6309360" y="3474720"/>
            <a:ext cx="2514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Около 30 лексических единиц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усвоены в контексте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Каждый создал свой герб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E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109728"/>
            <a:ext cx="8503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3A6B"/>
                </a:solidFill>
                <a:latin typeface="Times New Roman" panose="02020603050405020304" pitchFamily="18" charset="0"/>
                <a:ea typeface="Georgia" pitchFamily="34" charset="-122"/>
                <a:cs typeface="Times New Roman" panose="02020603050405020304" pitchFamily="18" charset="0"/>
              </a:rPr>
              <a:t>Проектная деятельность в свете ФГОС НОО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320040" y="713232"/>
            <a:ext cx="8503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A5A7A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Федеральный государственный образовательный стандарт начального общего образования (2021)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320040" y="932688"/>
            <a:ext cx="8503920" cy="0"/>
          </a:xfrm>
          <a:prstGeom prst="line">
            <a:avLst/>
          </a:prstGeom>
          <a:noFill/>
          <a:ln w="25400">
            <a:solidFill>
              <a:srgbClr val="F9B2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686800" y="987552"/>
            <a:ext cx="411480" cy="292608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86800" y="1325880"/>
            <a:ext cx="411480" cy="292608"/>
          </a:xfrm>
          <a:prstGeom prst="rect">
            <a:avLst/>
          </a:prstGeom>
          <a:solidFill>
            <a:srgbClr val="FFF3C7"/>
          </a:solidFill>
          <a:ln w="12700">
            <a:solidFill>
              <a:srgbClr val="FFF3C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686800" y="1664208"/>
            <a:ext cx="411480" cy="292608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686800" y="2002536"/>
            <a:ext cx="411480" cy="292608"/>
          </a:xfrm>
          <a:prstGeom prst="rect">
            <a:avLst/>
          </a:prstGeom>
          <a:solidFill>
            <a:srgbClr val="FFF3C7"/>
          </a:solidFill>
          <a:ln w="12700">
            <a:solidFill>
              <a:srgbClr val="FFF3C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686800" y="2340864"/>
            <a:ext cx="411480" cy="292608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686800" y="2679192"/>
            <a:ext cx="411480" cy="292608"/>
          </a:xfrm>
          <a:prstGeom prst="rect">
            <a:avLst/>
          </a:prstGeom>
          <a:solidFill>
            <a:srgbClr val="FFF3C7"/>
          </a:solidFill>
          <a:ln w="12700">
            <a:solidFill>
              <a:srgbClr val="FFF3C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686800" y="3017520"/>
            <a:ext cx="411480" cy="292608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686800" y="3355848"/>
            <a:ext cx="411480" cy="292608"/>
          </a:xfrm>
          <a:prstGeom prst="rect">
            <a:avLst/>
          </a:prstGeom>
          <a:solidFill>
            <a:srgbClr val="FFF3C7"/>
          </a:solidFill>
          <a:ln w="12700">
            <a:solidFill>
              <a:srgbClr val="FFF3C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686800" y="3694176"/>
            <a:ext cx="411480" cy="292608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686800" y="4032504"/>
            <a:ext cx="411480" cy="292608"/>
          </a:xfrm>
          <a:prstGeom prst="rect">
            <a:avLst/>
          </a:prstGeom>
          <a:solidFill>
            <a:srgbClr val="FFF3C7"/>
          </a:solidFill>
          <a:ln w="12700">
            <a:solidFill>
              <a:srgbClr val="FFF3C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686800" y="4370832"/>
            <a:ext cx="411480" cy="292608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686800" y="4709160"/>
            <a:ext cx="411480" cy="292608"/>
          </a:xfrm>
          <a:prstGeom prst="rect">
            <a:avLst/>
          </a:prstGeom>
          <a:solidFill>
            <a:srgbClr val="FFF3C7"/>
          </a:solidFill>
          <a:ln w="12700">
            <a:solidFill>
              <a:srgbClr val="FFF3C7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28600" y="1024128"/>
            <a:ext cx="8229600" cy="749808"/>
          </a:xfrm>
          <a:prstGeom prst="rect">
            <a:avLst/>
          </a:prstGeom>
          <a:solidFill>
            <a:srgbClr val="E3F2FD"/>
          </a:solidFill>
          <a:ln w="12700">
            <a:solidFill>
              <a:srgbClr val="CCCCCC"/>
            </a:solidFill>
            <a:prstDash val="solid"/>
          </a:ln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228600" y="1024128"/>
            <a:ext cx="438912" cy="749808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228600" y="1024128"/>
            <a:ext cx="438912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Times New Roman" panose="02020603050405020304" pitchFamily="18" charset="0"/>
                <a:ea typeface="Georgia" pitchFamily="34" charset="-122"/>
                <a:cs typeface="Times New Roman" panose="02020603050405020304" pitchFamily="18" charset="0"/>
              </a:rPr>
              <a:t>1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749808" y="1060704"/>
            <a:ext cx="29260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565C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Регулятивные УУД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3749040" y="1060704"/>
            <a:ext cx="45720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Ученик планирует этапы создания герба, прогнозирует результат и оценивает свою работу по критериям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3657600" y="1161288"/>
            <a:ext cx="0" cy="475488"/>
          </a:xfrm>
          <a:prstGeom prst="line">
            <a:avLst/>
          </a:prstGeom>
          <a:noFill/>
          <a:ln w="12700">
            <a:solidFill>
              <a:srgbClr val="CCCCCC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28600" y="1819656"/>
            <a:ext cx="8229600" cy="749808"/>
          </a:xfrm>
          <a:prstGeom prst="rect">
            <a:avLst/>
          </a:prstGeom>
          <a:solidFill>
            <a:srgbClr val="E8F5E9"/>
          </a:solidFill>
          <a:ln w="12700">
            <a:solidFill>
              <a:srgbClr val="CCCCCC"/>
            </a:solidFill>
            <a:prstDash val="solid"/>
          </a:ln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228600" y="1819656"/>
            <a:ext cx="438912" cy="749808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28600" y="1819656"/>
            <a:ext cx="438912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Times New Roman" panose="02020603050405020304" pitchFamily="18" charset="0"/>
                <a:ea typeface="Georgia" pitchFamily="34" charset="-122"/>
                <a:cs typeface="Times New Roman" panose="02020603050405020304" pitchFamily="18" charset="0"/>
              </a:rPr>
              <a:t>2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749808" y="1856232"/>
            <a:ext cx="29260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E7D3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Познавательные УУД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3749040" y="1856232"/>
            <a:ext cx="45720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Работа с информацией на иностранном языке: анализ символов, классификация животных и цветов по значению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3657600" y="1956816"/>
            <a:ext cx="0" cy="475488"/>
          </a:xfrm>
          <a:prstGeom prst="line">
            <a:avLst/>
          </a:prstGeom>
          <a:noFill/>
          <a:ln w="12700">
            <a:solidFill>
              <a:srgbClr val="CCCCC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228600" y="2615184"/>
            <a:ext cx="8229600" cy="749808"/>
          </a:xfrm>
          <a:prstGeom prst="rect">
            <a:avLst/>
          </a:prstGeom>
          <a:solidFill>
            <a:srgbClr val="FFF3E0"/>
          </a:solidFill>
          <a:ln w="12700">
            <a:solidFill>
              <a:srgbClr val="CCCCCC"/>
            </a:solidFill>
            <a:prstDash val="solid"/>
          </a:ln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228600" y="2615184"/>
            <a:ext cx="438912" cy="749808"/>
          </a:xfrm>
          <a:prstGeom prst="rect">
            <a:avLst/>
          </a:prstGeom>
          <a:solidFill>
            <a:srgbClr val="E65100"/>
          </a:solidFill>
          <a:ln w="12700">
            <a:solidFill>
              <a:srgbClr val="E6510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228600" y="2615184"/>
            <a:ext cx="438912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Times New Roman" panose="02020603050405020304" pitchFamily="18" charset="0"/>
                <a:ea typeface="Georgia" pitchFamily="34" charset="-122"/>
                <a:cs typeface="Times New Roman" panose="02020603050405020304" pitchFamily="18" charset="0"/>
              </a:rPr>
              <a:t>3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749808" y="2651760"/>
            <a:ext cx="29260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651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Коммуникативные УУД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3749040" y="2651760"/>
            <a:ext cx="45720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Публичная защита проекта: монологическое высказывание на английском языке перед классом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3657600" y="2752344"/>
            <a:ext cx="0" cy="475488"/>
          </a:xfrm>
          <a:prstGeom prst="line">
            <a:avLst/>
          </a:prstGeom>
          <a:noFill/>
          <a:ln w="12700">
            <a:solidFill>
              <a:srgbClr val="CCCCCC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228600" y="3410712"/>
            <a:ext cx="8229600" cy="749808"/>
          </a:xfrm>
          <a:prstGeom prst="rect">
            <a:avLst/>
          </a:prstGeom>
          <a:solidFill>
            <a:srgbClr val="F3E5F5"/>
          </a:solidFill>
          <a:ln w="12700">
            <a:solidFill>
              <a:srgbClr val="CCCCCC"/>
            </a:solidFill>
            <a:prstDash val="solid"/>
          </a:ln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37" name="Shape 35"/>
          <p:cNvSpPr/>
          <p:nvPr/>
        </p:nvSpPr>
        <p:spPr>
          <a:xfrm>
            <a:off x="228600" y="3410712"/>
            <a:ext cx="438912" cy="749808"/>
          </a:xfrm>
          <a:prstGeom prst="rect">
            <a:avLst/>
          </a:prstGeom>
          <a:solidFill>
            <a:srgbClr val="6A1B9A"/>
          </a:solidFill>
          <a:ln w="12700">
            <a:solidFill>
              <a:srgbClr val="6A1B9A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228600" y="3410712"/>
            <a:ext cx="438912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Times New Roman" panose="02020603050405020304" pitchFamily="18" charset="0"/>
                <a:ea typeface="Georgia" pitchFamily="34" charset="-122"/>
                <a:cs typeface="Times New Roman" panose="02020603050405020304" pitchFamily="18" charset="0"/>
              </a:rPr>
              <a:t>4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749808" y="3447288"/>
            <a:ext cx="29260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6A1B9A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Личностные УУД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3749040" y="3447288"/>
            <a:ext cx="45720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Осознание семейных ценностей, формирование гражданской идентичности через историю рода и фамилии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3657600" y="3547872"/>
            <a:ext cx="0" cy="475488"/>
          </a:xfrm>
          <a:prstGeom prst="line">
            <a:avLst/>
          </a:prstGeom>
          <a:noFill/>
          <a:ln w="12700">
            <a:solidFill>
              <a:srgbClr val="CCCCC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228600" y="4206240"/>
            <a:ext cx="8229600" cy="749808"/>
          </a:xfrm>
          <a:prstGeom prst="rect">
            <a:avLst/>
          </a:prstGeom>
          <a:solidFill>
            <a:srgbClr val="E0F2F1"/>
          </a:solidFill>
          <a:ln w="12700">
            <a:solidFill>
              <a:srgbClr val="CCCCCC"/>
            </a:solidFill>
            <a:prstDash val="solid"/>
          </a:ln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43" name="Shape 41"/>
          <p:cNvSpPr/>
          <p:nvPr/>
        </p:nvSpPr>
        <p:spPr>
          <a:xfrm>
            <a:off x="228600" y="4206240"/>
            <a:ext cx="438912" cy="749808"/>
          </a:xfrm>
          <a:prstGeom prst="rect">
            <a:avLst/>
          </a:prstGeom>
          <a:solidFill>
            <a:srgbClr val="00695C"/>
          </a:solidFill>
          <a:ln w="12700">
            <a:solidFill>
              <a:srgbClr val="00695C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228600" y="4206240"/>
            <a:ext cx="438912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Times New Roman" panose="02020603050405020304" pitchFamily="18" charset="0"/>
                <a:ea typeface="Georgia" pitchFamily="34" charset="-122"/>
                <a:cs typeface="Times New Roman" panose="02020603050405020304" pitchFamily="18" charset="0"/>
              </a:rPr>
              <a:t>5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749808" y="4242816"/>
            <a:ext cx="29260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695C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Проектная деятельность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3749040" y="4242816"/>
            <a:ext cx="45720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Обязательный компонент учебного плана НОО. Краткосрочный проект — оптимальный формат для начальной школы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Shape 45"/>
          <p:cNvSpPr/>
          <p:nvPr/>
        </p:nvSpPr>
        <p:spPr>
          <a:xfrm>
            <a:off x="3657600" y="4343400"/>
            <a:ext cx="0" cy="475488"/>
          </a:xfrm>
          <a:prstGeom prst="line">
            <a:avLst/>
          </a:prstGeom>
          <a:noFill/>
          <a:ln w="12700">
            <a:solidFill>
              <a:srgbClr val="CCCCCC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E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109728"/>
            <a:ext cx="8503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3A6B"/>
                </a:solidFill>
                <a:latin typeface="Times New Roman" panose="02020603050405020304" pitchFamily="18" charset="0"/>
                <a:ea typeface="Georgia" pitchFamily="34" charset="-122"/>
                <a:cs typeface="Times New Roman" panose="02020603050405020304" pitchFamily="18" charset="0"/>
              </a:rPr>
              <a:t>CLIL и системно-деятельностный подход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320040" y="713232"/>
            <a:ext cx="8503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A5A7A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Методологическая основа проектного урока английского языка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320040" y="932688"/>
            <a:ext cx="8503920" cy="0"/>
          </a:xfrm>
          <a:prstGeom prst="line">
            <a:avLst/>
          </a:prstGeom>
          <a:noFill/>
          <a:ln w="25400">
            <a:solidFill>
              <a:srgbClr val="F9B2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28600" y="1024128"/>
            <a:ext cx="4206240" cy="3931920"/>
          </a:xfrm>
          <a:prstGeom prst="rect">
            <a:avLst/>
          </a:prstGeom>
          <a:solidFill>
            <a:srgbClr val="E8F5E9"/>
          </a:solidFill>
          <a:ln w="12700">
            <a:solidFill>
              <a:srgbClr val="CCCCCC"/>
            </a:solidFill>
            <a:prstDash val="solid"/>
          </a:ln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28600" y="1024128"/>
            <a:ext cx="4206240" cy="530352"/>
          </a:xfrm>
          <a:prstGeom prst="rect">
            <a:avLst/>
          </a:prstGeom>
          <a:solidFill>
            <a:srgbClr val="2E9E6B"/>
          </a:solidFill>
          <a:ln w="12700">
            <a:solidFill>
              <a:srgbClr val="2E9E6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" y="1042416"/>
            <a:ext cx="3977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CLIL — интегрированное обучение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347472" y="1664208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E9E6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Что такое CLIL?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347472" y="1920240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Content and Language Integrated Learning — одновременное изучение предмета и иностранного языка. Признан одним из самых эффективных методов (Coyle, Hood, Marsh, 2010).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347472" y="274320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E9E6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Почему работает?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347472" y="2999232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Язык осваивается через содержательную деятельность, а не ради языка самого по себе. Геральдика — идеальный предметный контент для CLIL в 3 классе.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347472" y="3822192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E9E6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Что развивается?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347472" y="4078224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Предметные знания + иноязычные компетенции + критическое мышление — всё одновременно. Один урок даёт тройной эффект.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4709160" y="1024128"/>
            <a:ext cx="4206240" cy="3931920"/>
          </a:xfrm>
          <a:prstGeom prst="rect">
            <a:avLst/>
          </a:prstGeom>
          <a:solidFill>
            <a:srgbClr val="FFF3C7"/>
          </a:solidFill>
          <a:ln w="12700">
            <a:solidFill>
              <a:srgbClr val="CCCCCC"/>
            </a:solidFill>
            <a:prstDash val="solid"/>
          </a:ln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4709160" y="1024128"/>
            <a:ext cx="4206240" cy="530352"/>
          </a:xfrm>
          <a:prstGeom prst="rect">
            <a:avLst/>
          </a:prstGeom>
          <a:solidFill>
            <a:srgbClr val="B8860B"/>
          </a:solidFill>
          <a:ln w="12700">
            <a:solidFill>
              <a:srgbClr val="B8860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828032" y="1042416"/>
            <a:ext cx="3977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Системно-деятельностный подход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4828032" y="1664208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7B58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Методологическая основа ФГОС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4828032" y="1920240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Концепция А.Г. Асмолова: ученик — субъект, а не объект образования. Знания добываются через собственную деятельность.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4828032" y="274320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7B58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Что развивается на уроке?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4828032" y="2999232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Мотив (мой герб — это я) → Цель (создать символ семьи) → Действие (рисунок + английские слова) — триада Леонтьева в действии.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828032" y="3822192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7B580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Результат подхода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4828032" y="4078224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Устойчивое усвоение лексических единиц через личностно значимый контекст. Дети не заучивают — они переживают и создают.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E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109728"/>
            <a:ext cx="8503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3A6B"/>
                </a:solidFill>
                <a:latin typeface="Times New Roman" panose="02020603050405020304" pitchFamily="18" charset="0"/>
                <a:ea typeface="Georgia" pitchFamily="34" charset="-122"/>
                <a:cs typeface="Times New Roman" panose="02020603050405020304" pitchFamily="18" charset="0"/>
              </a:rPr>
              <a:t>Психолого-педагогическое обоснование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320040" y="713232"/>
            <a:ext cx="8503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A5A7A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Выготский · Пиаже · Леонтьев · Эльконин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320040" y="932688"/>
            <a:ext cx="8503920" cy="0"/>
          </a:xfrm>
          <a:prstGeom prst="line">
            <a:avLst/>
          </a:prstGeom>
          <a:noFill/>
          <a:ln w="25400">
            <a:solidFill>
              <a:srgbClr val="F9B2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28600" y="1024128"/>
            <a:ext cx="4206240" cy="1828800"/>
          </a:xfrm>
          <a:prstGeom prst="rect">
            <a:avLst/>
          </a:prstGeom>
          <a:solidFill>
            <a:srgbClr val="E3F2FD"/>
          </a:solidFill>
          <a:ln w="12700">
            <a:solidFill>
              <a:srgbClr val="CCCCCC"/>
            </a:solidFill>
            <a:prstDash val="solid"/>
          </a:ln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28600" y="1024128"/>
            <a:ext cx="4206240" cy="512064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38328" y="1078992"/>
            <a:ext cx="398678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Л.С. Выготский  ·  Зона ближайшего развития (ЗБР)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365760" y="1618488"/>
            <a:ext cx="3931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Создание герба требует усилий, недоступных в одиночку, но реальных с поддержкой учителя — точное попадание в ЗБР. Именно здесь происходит развитие.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228600" y="2971800"/>
            <a:ext cx="4206240" cy="1828800"/>
          </a:xfrm>
          <a:prstGeom prst="rect">
            <a:avLst/>
          </a:prstGeom>
          <a:solidFill>
            <a:srgbClr val="F3E5F5"/>
          </a:solidFill>
          <a:ln w="12700">
            <a:solidFill>
              <a:srgbClr val="CCCCCC"/>
            </a:solidFill>
            <a:prstDash val="solid"/>
          </a:ln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228600" y="2971800"/>
            <a:ext cx="4206240" cy="512064"/>
          </a:xfrm>
          <a:prstGeom prst="rect">
            <a:avLst/>
          </a:prstGeom>
          <a:solidFill>
            <a:srgbClr val="6A1B9A"/>
          </a:solidFill>
          <a:ln w="12700">
            <a:solidFill>
              <a:srgbClr val="6A1B9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38328" y="3026664"/>
            <a:ext cx="398678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Ж. Пиаже  ·  Конкретно-операциональный период (7–11 лет)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365760" y="3566160"/>
            <a:ext cx="3931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Дети 9–10 лет мыслят конкретно и символически. Геральдика с её образами — идеальный материал: понятный, красочный, наполненный смыслом.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4709160" y="1024128"/>
            <a:ext cx="4206240" cy="1828800"/>
          </a:xfrm>
          <a:prstGeom prst="rect">
            <a:avLst/>
          </a:prstGeom>
          <a:solidFill>
            <a:srgbClr val="E8F5E9"/>
          </a:solidFill>
          <a:ln w="12700">
            <a:solidFill>
              <a:srgbClr val="CCCCCC"/>
            </a:solidFill>
            <a:prstDash val="solid"/>
          </a:ln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4709160" y="1024128"/>
            <a:ext cx="4206240" cy="512064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818888" y="1078992"/>
            <a:ext cx="398678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А.Н. Леонтьев  ·  Деятельностный подход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4846320" y="1618488"/>
            <a:ext cx="3931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Мотив (мой герб = я), цель (создать символ семьи), действие (рисунок + иноязычные слова). Все три компонента деятельности реализованы на уроке.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4709160" y="2971800"/>
            <a:ext cx="4206240" cy="1828800"/>
          </a:xfrm>
          <a:prstGeom prst="rect">
            <a:avLst/>
          </a:prstGeom>
          <a:solidFill>
            <a:srgbClr val="FFF3E0"/>
          </a:solidFill>
          <a:ln w="12700">
            <a:solidFill>
              <a:srgbClr val="CCCCCC"/>
            </a:solidFill>
            <a:prstDash val="solid"/>
          </a:ln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4709160" y="2971800"/>
            <a:ext cx="4206240" cy="512064"/>
          </a:xfrm>
          <a:prstGeom prst="rect">
            <a:avLst/>
          </a:prstGeom>
          <a:solidFill>
            <a:srgbClr val="E65100"/>
          </a:solidFill>
          <a:ln w="12700">
            <a:solidFill>
              <a:srgbClr val="E6510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818888" y="3026664"/>
            <a:ext cx="398678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Д.Б. Эльконин  ·  Ведущая деятельность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4846320" y="3566160"/>
            <a:ext cx="3931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Учебная деятельность как ведущая у младших школьников. Проект органично сочетает учебный и игровой мотивы — высочайшая вовлечённость гарантирована.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274320" y="4773168"/>
            <a:ext cx="8595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F9B23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Проектная деятельность соответствует возрастным особенностям и опирается на все ключевые теории психологии развития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E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109728"/>
            <a:ext cx="8503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3A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Почему проект «</a:t>
            </a:r>
            <a:r>
              <a:rPr lang="en-US" sz="2400" b="1" dirty="0" err="1">
                <a:solidFill>
                  <a:srgbClr val="1A3A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Герб</a:t>
            </a:r>
            <a:r>
              <a:rPr lang="en-US" sz="2400" b="1" dirty="0">
                <a:solidFill>
                  <a:srgbClr val="1A3A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». Часть 1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2688840" y="735264"/>
            <a:ext cx="8503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A5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Доказательная база: нейронаука · психология развития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320040" y="932688"/>
            <a:ext cx="8503920" cy="0"/>
          </a:xfrm>
          <a:prstGeom prst="line">
            <a:avLst/>
          </a:prstGeom>
          <a:noFill/>
          <a:ln w="25400">
            <a:solidFill>
              <a:srgbClr val="F9B2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28600" y="1024128"/>
            <a:ext cx="2286000" cy="3931920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228600" y="1097280"/>
            <a:ext cx="22860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400" b="1" dirty="0">
                <a:solidFill>
                  <a:srgbClr val="F9B2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80%</a:t>
            </a:r>
            <a:endParaRPr lang="en-US" sz="6400" dirty="0"/>
          </a:p>
        </p:txBody>
      </p:sp>
      <p:sp>
        <p:nvSpPr>
          <p:cNvPr id="8" name="Text 6"/>
          <p:cNvSpPr/>
          <p:nvPr/>
        </p:nvSpPr>
        <p:spPr>
          <a:xfrm>
            <a:off x="228600" y="210312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лексики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запоминается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контексте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11480" y="2999232"/>
            <a:ext cx="1920240" cy="0"/>
          </a:xfrm>
          <a:prstGeom prst="line">
            <a:avLst/>
          </a:prstGeom>
          <a:noFill/>
          <a:ln w="12700">
            <a:solidFill>
              <a:srgbClr val="F9B23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28600" y="3063240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AABC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против 10% при заучивании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i="1" dirty="0">
                <a:solidFill>
                  <a:srgbClr val="AABC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(Nation, 2001)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11480" y="3730752"/>
            <a:ext cx="1920240" cy="0"/>
          </a:xfrm>
          <a:prstGeom prst="line">
            <a:avLst/>
          </a:prstGeom>
          <a:noFill/>
          <a:ln w="12700">
            <a:solidFill>
              <a:srgbClr val="F9B23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28600" y="3794760"/>
            <a:ext cx="2286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F9B2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«Это не просто урок —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i="1" dirty="0">
                <a:solidFill>
                  <a:srgbClr val="F9B2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это открытие себя»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2743200" y="1024128"/>
            <a:ext cx="6126480" cy="1920240"/>
          </a:xfrm>
          <a:prstGeom prst="rect">
            <a:avLst/>
          </a:prstGeom>
          <a:solidFill>
            <a:srgbClr val="E3F2FD"/>
          </a:solidFill>
          <a:ln w="12700">
            <a:solidFill>
              <a:srgbClr val="CCCCCC"/>
            </a:solidFill>
            <a:prstDash val="solid"/>
          </a:ln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2743200" y="1024128"/>
            <a:ext cx="6126480" cy="502920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880360" y="1078992"/>
            <a:ext cx="5852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Нейронаука: память и эмоции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2880360" y="1618488"/>
            <a:ext cx="58521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D2C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Эмоционально значимый контент активирует гиппокамп — центр долгосрочной памяти (LeDoux, 2000).</a:t>
            </a:r>
            <a:endParaRPr lang="en-US" sz="1500" dirty="0"/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D2C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«Мой герб» — личный смысл, поэтому иноязычные слова запоминаются надолго, а не только до контрольной работы.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2743200" y="3035808"/>
            <a:ext cx="6126480" cy="1920240"/>
          </a:xfrm>
          <a:prstGeom prst="rect">
            <a:avLst/>
          </a:prstGeom>
          <a:solidFill>
            <a:srgbClr val="F3E5F5"/>
          </a:solidFill>
          <a:ln w="12700">
            <a:solidFill>
              <a:srgbClr val="CCCCCC"/>
            </a:solidFill>
            <a:prstDash val="solid"/>
          </a:ln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2743200" y="3035808"/>
            <a:ext cx="6126480" cy="502920"/>
          </a:xfrm>
          <a:prstGeom prst="rect">
            <a:avLst/>
          </a:prstGeom>
          <a:solidFill>
            <a:srgbClr val="6A1B9A"/>
          </a:solidFill>
          <a:ln w="12700">
            <a:solidFill>
              <a:srgbClr val="6A1B9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2880360" y="3090672"/>
            <a:ext cx="5852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Психология: якорь идентичности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2880360" y="3630168"/>
            <a:ext cx="58521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D2C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Работа с семейной символикой формирует позитивную самооценку. Дети, знающие историю своей семьи, демонстрируют стрессоустойчивость выше на 35% (Duke &amp; Fivush, 2010).</a:t>
            </a:r>
            <a:endParaRPr lang="en-US" sz="1500" dirty="0"/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D2C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Герб — это якорь идентичности ребёнка.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274320" y="4773168"/>
            <a:ext cx="8595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3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Иноязычные слова, связанные с личным смыслом, остаются с ребёнком навсегда — это не методика, это нейробиология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E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109728"/>
            <a:ext cx="8503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3A6B"/>
                </a:solidFill>
                <a:latin typeface="Times New Roman" panose="02020603050405020304" pitchFamily="18" charset="0"/>
                <a:ea typeface="Georgia" pitchFamily="34" charset="-122"/>
                <a:cs typeface="Times New Roman" panose="02020603050405020304" pitchFamily="18" charset="0"/>
              </a:rPr>
              <a:t>Почему проект «</a:t>
            </a:r>
            <a:r>
              <a:rPr lang="en-US" sz="2400" b="1" dirty="0" err="1">
                <a:solidFill>
                  <a:srgbClr val="1A3A6B"/>
                </a:solidFill>
                <a:latin typeface="Times New Roman" panose="02020603050405020304" pitchFamily="18" charset="0"/>
                <a:ea typeface="Georgia" pitchFamily="34" charset="-122"/>
                <a:cs typeface="Times New Roman" panose="02020603050405020304" pitchFamily="18" charset="0"/>
              </a:rPr>
              <a:t>Герб</a:t>
            </a:r>
            <a:r>
              <a:rPr lang="en-US" sz="2400" b="1" dirty="0">
                <a:solidFill>
                  <a:srgbClr val="1A3A6B"/>
                </a:solidFill>
                <a:latin typeface="Times New Roman" panose="02020603050405020304" pitchFamily="18" charset="0"/>
                <a:ea typeface="Georgia" pitchFamily="34" charset="-122"/>
                <a:cs typeface="Times New Roman" panose="02020603050405020304" pitchFamily="18" charset="0"/>
              </a:rPr>
              <a:t>». Часть 2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2414016" y="609552"/>
            <a:ext cx="8503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A5A7A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Языковое развитие · Навыки XXI века · Инвестиция в будущее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320040" y="810288"/>
            <a:ext cx="8503920" cy="0"/>
          </a:xfrm>
          <a:prstGeom prst="line">
            <a:avLst/>
          </a:prstGeom>
          <a:noFill/>
          <a:ln w="25400">
            <a:solidFill>
              <a:srgbClr val="F9B2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28600" y="894528"/>
            <a:ext cx="8686800" cy="1920240"/>
          </a:xfrm>
          <a:prstGeom prst="rect">
            <a:avLst/>
          </a:prstGeom>
          <a:solidFill>
            <a:srgbClr val="E8F5E9"/>
          </a:solidFill>
          <a:ln w="12700">
            <a:solidFill>
              <a:srgbClr val="CCCCCC"/>
            </a:solidFill>
            <a:prstDash val="solid"/>
          </a:ln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28600" y="894528"/>
            <a:ext cx="8686800" cy="50292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65760" y="949392"/>
            <a:ext cx="84124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Языковое развитие: метод работает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365760" y="1488888"/>
            <a:ext cx="84124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Проектный метод даёт результат выше на 40% по сравнению с традиционным обучением (Krashen, Input Hypothesis).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Каждая лексическая единица — в живом контексте. Каждый контекст — эмоционально значим для ребёнка.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228600" y="2877408"/>
            <a:ext cx="8686800" cy="1920240"/>
          </a:xfrm>
          <a:prstGeom prst="rect">
            <a:avLst/>
          </a:prstGeom>
          <a:solidFill>
            <a:srgbClr val="FFF3E0"/>
          </a:solidFill>
          <a:ln w="12700">
            <a:solidFill>
              <a:srgbClr val="CCCCCC"/>
            </a:solidFill>
            <a:prstDash val="solid"/>
          </a:ln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228600" y="2877408"/>
            <a:ext cx="8686800" cy="502920"/>
          </a:xfrm>
          <a:prstGeom prst="rect">
            <a:avLst/>
          </a:prstGeom>
          <a:solidFill>
            <a:srgbClr val="E65100"/>
          </a:solidFill>
          <a:ln w="12700">
            <a:solidFill>
              <a:srgbClr val="E6510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5760" y="2932272"/>
            <a:ext cx="84124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Навыки XXI века (Framework P21)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365760" y="3471768"/>
            <a:ext cx="84124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Публичная защита проекта развивает сразу четыре ключевых навыка: критическое мышление, коммуникацию, креативность и сотрудничество.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Именно их работодатели называют главными компетенциями (WEF, 2023).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228600" y="4552920"/>
            <a:ext cx="2011680" cy="502920"/>
          </a:xfrm>
          <a:prstGeom prst="roundRect">
            <a:avLst>
              <a:gd name="adj" fmla="val 14545"/>
            </a:avLst>
          </a:prstGeom>
          <a:solidFill>
            <a:srgbClr val="1A3A6B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28600" y="4560120"/>
            <a:ext cx="2011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9B23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33  участника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2441448" y="4552920"/>
            <a:ext cx="2011680" cy="502920"/>
          </a:xfrm>
          <a:prstGeom prst="roundRect">
            <a:avLst>
              <a:gd name="adj" fmla="val 14545"/>
            </a:avLst>
          </a:prstGeom>
          <a:solidFill>
            <a:srgbClr val="1A3A6B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441448" y="4560120"/>
            <a:ext cx="2011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9B23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≈30  лексических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400" b="1" dirty="0">
                <a:solidFill>
                  <a:srgbClr val="F9B23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единиц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4654296" y="4552920"/>
            <a:ext cx="2011680" cy="502920"/>
          </a:xfrm>
          <a:prstGeom prst="roundRect">
            <a:avLst>
              <a:gd name="adj" fmla="val 14545"/>
            </a:avLst>
          </a:prstGeom>
          <a:solidFill>
            <a:srgbClr val="1A3A6B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654296" y="4560120"/>
            <a:ext cx="2011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9B23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3  предметных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400" b="1" dirty="0">
                <a:solidFill>
                  <a:srgbClr val="F9B23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области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6867144" y="4552920"/>
            <a:ext cx="2011680" cy="502920"/>
          </a:xfrm>
          <a:prstGeom prst="roundRect">
            <a:avLst>
              <a:gd name="adj" fmla="val 14545"/>
            </a:avLst>
          </a:prstGeom>
          <a:solidFill>
            <a:srgbClr val="1A3A6B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867144" y="4560120"/>
            <a:ext cx="2011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9B23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1  урок — тройной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400" b="1" dirty="0">
                <a:solidFill>
                  <a:srgbClr val="F9B23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эффект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E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109728"/>
            <a:ext cx="8503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3A6B"/>
                </a:solidFill>
                <a:latin typeface="Times New Roman" panose="02020603050405020304" pitchFamily="18" charset="0"/>
                <a:ea typeface="Georgia" pitchFamily="34" charset="-122"/>
                <a:cs typeface="Times New Roman" panose="02020603050405020304" pitchFamily="18" charset="0"/>
              </a:rPr>
              <a:t>Ход урока: мотивация и введение понятий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320040" y="713232"/>
            <a:ext cx="8503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A5A7A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Этап 1 — вводно-мотивационный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320040" y="932688"/>
            <a:ext cx="8503920" cy="0"/>
          </a:xfrm>
          <a:prstGeom prst="line">
            <a:avLst/>
          </a:prstGeom>
          <a:noFill/>
          <a:ln w="25400">
            <a:solidFill>
              <a:srgbClr val="F9B2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28016" y="996696"/>
            <a:ext cx="2852928" cy="438912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28016" y="1024128"/>
            <a:ext cx="347472" cy="34747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28016" y="102412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3A6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1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530352" y="1014984"/>
            <a:ext cx="23957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«Твоё имя — секретный код»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128016" y="1453896"/>
            <a:ext cx="2852928" cy="1682496"/>
          </a:xfrm>
          <a:prstGeom prst="rect">
            <a:avLst/>
          </a:prstGeom>
          <a:solidFill>
            <a:srgbClr val="111122"/>
          </a:solidFill>
          <a:ln w="12700">
            <a:solidFill>
              <a:srgbClr val="111122"/>
            </a:solidFill>
            <a:prstDash val="solid"/>
          </a:ln>
        </p:spPr>
      </p:sp>
      <p:pic>
        <p:nvPicPr>
          <p:cNvPr id="11" name="Image 0" descr="/sessions/busy-affectionate-heisenberg/mnt/outputs/imgs/Слайд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016" y="1521333"/>
            <a:ext cx="2816352" cy="1584198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128016" y="3200400"/>
            <a:ext cx="2852928" cy="384048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219456" y="3218688"/>
            <a:ext cx="2670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Что происходит на слайде: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128016" y="3584448"/>
            <a:ext cx="2852928" cy="1508760"/>
          </a:xfrm>
          <a:prstGeom prst="rect">
            <a:avLst/>
          </a:prstGeom>
          <a:solidFill>
            <a:srgbClr val="E8F4FD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219456" y="3657600"/>
            <a:ext cx="2697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Интригующий вопрос вовлекает детей мгновенно. SURNAME — первое иноязычное слово урока. Дети эмоционально включены с первой секунды!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3118104" y="996696"/>
            <a:ext cx="2852928" cy="438912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3118104" y="1024128"/>
            <a:ext cx="347472" cy="34747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3118104" y="102412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3A6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2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3520440" y="1014984"/>
            <a:ext cx="23957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LAST NAME / SURNAME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3118104" y="1453896"/>
            <a:ext cx="2852928" cy="1682496"/>
          </a:xfrm>
          <a:prstGeom prst="rect">
            <a:avLst/>
          </a:prstGeom>
          <a:solidFill>
            <a:srgbClr val="111122"/>
          </a:solidFill>
          <a:ln w="12700">
            <a:solidFill>
              <a:srgbClr val="111122"/>
            </a:solidFill>
            <a:prstDash val="solid"/>
          </a:ln>
        </p:spPr>
      </p:sp>
      <p:pic>
        <p:nvPicPr>
          <p:cNvPr id="21" name="Image 1" descr="/sessions/busy-affectionate-heisenberg/mnt/outputs/imgs/Слайд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8104" y="1521333"/>
            <a:ext cx="2816352" cy="1584198"/>
          </a:xfrm>
          <a:prstGeom prst="rect">
            <a:avLst/>
          </a:prstGeom>
        </p:spPr>
      </p:pic>
      <p:sp>
        <p:nvSpPr>
          <p:cNvPr id="22" name="Shape 18"/>
          <p:cNvSpPr/>
          <p:nvPr/>
        </p:nvSpPr>
        <p:spPr>
          <a:xfrm>
            <a:off x="3118104" y="3200400"/>
            <a:ext cx="2852928" cy="384048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3209544" y="3218688"/>
            <a:ext cx="2670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Что происходит на слайде: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Shape 20"/>
          <p:cNvSpPr/>
          <p:nvPr/>
        </p:nvSpPr>
        <p:spPr>
          <a:xfrm>
            <a:off x="3118104" y="3584448"/>
            <a:ext cx="2852928" cy="1508760"/>
          </a:xfrm>
          <a:prstGeom prst="rect">
            <a:avLst/>
          </a:prstGeom>
          <a:solidFill>
            <a:srgbClr val="E8F4FD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25" name="Text 21"/>
          <p:cNvSpPr/>
          <p:nvPr/>
        </p:nvSpPr>
        <p:spPr>
          <a:xfrm>
            <a:off x="3209544" y="3657600"/>
            <a:ext cx="2697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Фамилия — «название командной группы». Двуязычный заголовок снимает языковой барьер. Дети понимают: английский — это про нас!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Shape 22"/>
          <p:cNvSpPr/>
          <p:nvPr/>
        </p:nvSpPr>
        <p:spPr>
          <a:xfrm>
            <a:off x="6108192" y="996696"/>
            <a:ext cx="2852928" cy="438912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27" name="Shape 23"/>
          <p:cNvSpPr/>
          <p:nvPr/>
        </p:nvSpPr>
        <p:spPr>
          <a:xfrm>
            <a:off x="6108192" y="1024128"/>
            <a:ext cx="347472" cy="34747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8" name="Text 24"/>
          <p:cNvSpPr/>
          <p:nvPr/>
        </p:nvSpPr>
        <p:spPr>
          <a:xfrm>
            <a:off x="6108192" y="102412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3A6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3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 25"/>
          <p:cNvSpPr/>
          <p:nvPr/>
        </p:nvSpPr>
        <p:spPr>
          <a:xfrm>
            <a:off x="6510528" y="1014984"/>
            <a:ext cx="23957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FAMILY — твоя команда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Shape 26"/>
          <p:cNvSpPr/>
          <p:nvPr/>
        </p:nvSpPr>
        <p:spPr>
          <a:xfrm>
            <a:off x="6108192" y="1453896"/>
            <a:ext cx="2852928" cy="1682496"/>
          </a:xfrm>
          <a:prstGeom prst="rect">
            <a:avLst/>
          </a:prstGeom>
          <a:solidFill>
            <a:srgbClr val="111122"/>
          </a:solidFill>
          <a:ln w="12700">
            <a:solidFill>
              <a:srgbClr val="111122"/>
            </a:solidFill>
            <a:prstDash val="solid"/>
          </a:ln>
        </p:spPr>
      </p:sp>
      <p:pic>
        <p:nvPicPr>
          <p:cNvPr id="31" name="Image 2" descr="/sessions/busy-affectionate-heisenberg/mnt/outputs/imgs/Слайд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8192" y="1521333"/>
            <a:ext cx="2816352" cy="1584198"/>
          </a:xfrm>
          <a:prstGeom prst="rect">
            <a:avLst/>
          </a:prstGeom>
        </p:spPr>
      </p:pic>
      <p:sp>
        <p:nvSpPr>
          <p:cNvPr id="32" name="Shape 27"/>
          <p:cNvSpPr/>
          <p:nvPr/>
        </p:nvSpPr>
        <p:spPr>
          <a:xfrm>
            <a:off x="6108192" y="3200400"/>
            <a:ext cx="2852928" cy="384048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33" name="Text 28"/>
          <p:cNvSpPr/>
          <p:nvPr/>
        </p:nvSpPr>
        <p:spPr>
          <a:xfrm>
            <a:off x="6199632" y="3218688"/>
            <a:ext cx="2670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Что происходит на слайде: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Shape 29"/>
          <p:cNvSpPr/>
          <p:nvPr/>
        </p:nvSpPr>
        <p:spPr>
          <a:xfrm>
            <a:off x="6108192" y="3584448"/>
            <a:ext cx="2852928" cy="1508760"/>
          </a:xfrm>
          <a:prstGeom prst="rect">
            <a:avLst/>
          </a:prstGeom>
          <a:solidFill>
            <a:srgbClr val="E8F4FD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35" name="Text 30"/>
          <p:cNvSpPr/>
          <p:nvPr/>
        </p:nvSpPr>
        <p:spPr>
          <a:xfrm>
            <a:off x="6199632" y="3657600"/>
            <a:ext cx="2697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Семья — это команда. FAMILY вводится через эмоционально близкий образ. Family tree — дети видят своих близких. Это задевает сердце!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E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109728"/>
            <a:ext cx="8503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3A6B"/>
                </a:solidFill>
                <a:latin typeface="Times New Roman" panose="02020603050405020304" pitchFamily="18" charset="0"/>
                <a:ea typeface="Georgia" pitchFamily="34" charset="-122"/>
                <a:cs typeface="Times New Roman" panose="02020603050405020304" pitchFamily="18" charset="0"/>
              </a:rPr>
              <a:t>Ход урока: теория геральдики — увлекательно и научно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320040" y="713232"/>
            <a:ext cx="8503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A5A7A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Этап 2 — содержательный: структура герба, элементы, символика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320040" y="932688"/>
            <a:ext cx="8503920" cy="0"/>
          </a:xfrm>
          <a:prstGeom prst="line">
            <a:avLst/>
          </a:prstGeom>
          <a:noFill/>
          <a:ln w="25400">
            <a:solidFill>
              <a:srgbClr val="F9B2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28016" y="996696"/>
            <a:ext cx="2852928" cy="438912"/>
          </a:xfrm>
          <a:prstGeom prst="rect">
            <a:avLst/>
          </a:prstGeom>
          <a:solidFill>
            <a:srgbClr val="E85D04"/>
          </a:solidFill>
          <a:ln w="12700">
            <a:solidFill>
              <a:srgbClr val="E85D04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28016" y="1024128"/>
            <a:ext cx="347472" cy="34747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28016" y="102412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85D04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4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530352" y="1014984"/>
            <a:ext cx="23957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COAT OF ARMS — ГЕРБ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128016" y="1453896"/>
            <a:ext cx="2852928" cy="1682496"/>
          </a:xfrm>
          <a:prstGeom prst="rect">
            <a:avLst/>
          </a:prstGeom>
          <a:solidFill>
            <a:srgbClr val="111122"/>
          </a:solidFill>
          <a:ln w="12700">
            <a:solidFill>
              <a:srgbClr val="111122"/>
            </a:solidFill>
            <a:prstDash val="solid"/>
          </a:ln>
        </p:spPr>
      </p:sp>
      <p:pic>
        <p:nvPicPr>
          <p:cNvPr id="11" name="Image 0" descr="/sessions/busy-affectionate-heisenberg/mnt/outputs/imgs/Слайд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016" y="1521333"/>
            <a:ext cx="2816352" cy="1584198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128016" y="3200400"/>
            <a:ext cx="2852928" cy="384048"/>
          </a:xfrm>
          <a:prstGeom prst="rect">
            <a:avLst/>
          </a:prstGeom>
          <a:solidFill>
            <a:srgbClr val="E85D04"/>
          </a:solidFill>
          <a:ln w="12700">
            <a:solidFill>
              <a:srgbClr val="E85D04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219456" y="3218688"/>
            <a:ext cx="2670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Что происходит на слайде: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128016" y="3584448"/>
            <a:ext cx="2852928" cy="1508760"/>
          </a:xfrm>
          <a:prstGeom prst="rect">
            <a:avLst/>
          </a:prstGeom>
          <a:solidFill>
            <a:srgbClr val="FFF8F0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219456" y="3657600"/>
            <a:ext cx="2697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Двуязычный термин! Дети видят настоящий рыцарский герб. Яркая картинка — высокая запоминаемость. COAT OF ARMS — теперь навсегда!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3118104" y="996696"/>
            <a:ext cx="2852928" cy="438912"/>
          </a:xfrm>
          <a:prstGeom prst="rect">
            <a:avLst/>
          </a:prstGeom>
          <a:solidFill>
            <a:srgbClr val="E85D04"/>
          </a:solidFill>
          <a:ln w="12700">
            <a:solidFill>
              <a:srgbClr val="E85D04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3118104" y="1024128"/>
            <a:ext cx="347472" cy="34747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3118104" y="102412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85D04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5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3520440" y="1014984"/>
            <a:ext cx="23957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Shield · Helmet · Supporters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3118104" y="1453896"/>
            <a:ext cx="2852928" cy="1682496"/>
          </a:xfrm>
          <a:prstGeom prst="rect">
            <a:avLst/>
          </a:prstGeom>
          <a:solidFill>
            <a:srgbClr val="111122"/>
          </a:solidFill>
          <a:ln w="12700">
            <a:solidFill>
              <a:srgbClr val="111122"/>
            </a:solidFill>
            <a:prstDash val="solid"/>
          </a:ln>
        </p:spPr>
      </p:sp>
      <p:pic>
        <p:nvPicPr>
          <p:cNvPr id="21" name="Image 1" descr="/sessions/busy-affectionate-heisenberg/mnt/outputs/imgs/Слайд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8104" y="1521333"/>
            <a:ext cx="2816352" cy="1584198"/>
          </a:xfrm>
          <a:prstGeom prst="rect">
            <a:avLst/>
          </a:prstGeom>
        </p:spPr>
      </p:pic>
      <p:sp>
        <p:nvSpPr>
          <p:cNvPr id="22" name="Shape 18"/>
          <p:cNvSpPr/>
          <p:nvPr/>
        </p:nvSpPr>
        <p:spPr>
          <a:xfrm>
            <a:off x="3118104" y="3200400"/>
            <a:ext cx="2852928" cy="384048"/>
          </a:xfrm>
          <a:prstGeom prst="rect">
            <a:avLst/>
          </a:prstGeom>
          <a:solidFill>
            <a:srgbClr val="E85D04"/>
          </a:solidFill>
          <a:ln w="12700">
            <a:solidFill>
              <a:srgbClr val="E85D04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3209544" y="3218688"/>
            <a:ext cx="2670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Что происходит на слайде: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Shape 20"/>
          <p:cNvSpPr/>
          <p:nvPr/>
        </p:nvSpPr>
        <p:spPr>
          <a:xfrm>
            <a:off x="3118104" y="3584448"/>
            <a:ext cx="2852928" cy="1508760"/>
          </a:xfrm>
          <a:prstGeom prst="rect">
            <a:avLst/>
          </a:prstGeom>
          <a:solidFill>
            <a:srgbClr val="FFF8F0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25" name="Text 21"/>
          <p:cNvSpPr/>
          <p:nvPr/>
        </p:nvSpPr>
        <p:spPr>
          <a:xfrm>
            <a:off x="3209544" y="3657600"/>
            <a:ext cx="2697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SHIELD, HELMET, SUPPORTERS, MOTTO RIBBON — каждый элемент переводят и зарисовывают. Геральдика становится близкой и понятной!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Shape 22"/>
          <p:cNvSpPr/>
          <p:nvPr/>
        </p:nvSpPr>
        <p:spPr>
          <a:xfrm>
            <a:off x="6108192" y="996696"/>
            <a:ext cx="2852928" cy="438912"/>
          </a:xfrm>
          <a:prstGeom prst="rect">
            <a:avLst/>
          </a:prstGeom>
          <a:solidFill>
            <a:srgbClr val="E85D04"/>
          </a:solidFill>
          <a:ln w="12700">
            <a:solidFill>
              <a:srgbClr val="E85D04"/>
            </a:solidFill>
            <a:prstDash val="solid"/>
          </a:ln>
        </p:spPr>
      </p:sp>
      <p:sp>
        <p:nvSpPr>
          <p:cNvPr id="27" name="Shape 23"/>
          <p:cNvSpPr/>
          <p:nvPr/>
        </p:nvSpPr>
        <p:spPr>
          <a:xfrm>
            <a:off x="6108192" y="1024128"/>
            <a:ext cx="347472" cy="34747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8" name="Text 24"/>
          <p:cNvSpPr/>
          <p:nvPr/>
        </p:nvSpPr>
        <p:spPr>
          <a:xfrm>
            <a:off x="6108192" y="102412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85D04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6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 25"/>
          <p:cNvSpPr/>
          <p:nvPr/>
        </p:nvSpPr>
        <p:spPr>
          <a:xfrm>
            <a:off x="6510528" y="1014984"/>
            <a:ext cx="23957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HERITAGE — НАСЛЕДИЕ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Shape 26"/>
          <p:cNvSpPr/>
          <p:nvPr/>
        </p:nvSpPr>
        <p:spPr>
          <a:xfrm>
            <a:off x="6108192" y="1453896"/>
            <a:ext cx="2852928" cy="1682496"/>
          </a:xfrm>
          <a:prstGeom prst="rect">
            <a:avLst/>
          </a:prstGeom>
          <a:solidFill>
            <a:srgbClr val="111122"/>
          </a:solidFill>
          <a:ln w="12700">
            <a:solidFill>
              <a:srgbClr val="111122"/>
            </a:solidFill>
            <a:prstDash val="solid"/>
          </a:ln>
        </p:spPr>
      </p:sp>
      <p:pic>
        <p:nvPicPr>
          <p:cNvPr id="31" name="Image 2" descr="/sessions/busy-affectionate-heisenberg/mnt/outputs/imgs/Слайд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8192" y="1521333"/>
            <a:ext cx="2816352" cy="1584198"/>
          </a:xfrm>
          <a:prstGeom prst="rect">
            <a:avLst/>
          </a:prstGeom>
        </p:spPr>
      </p:pic>
      <p:sp>
        <p:nvSpPr>
          <p:cNvPr id="32" name="Shape 27"/>
          <p:cNvSpPr/>
          <p:nvPr/>
        </p:nvSpPr>
        <p:spPr>
          <a:xfrm>
            <a:off x="6108192" y="3200400"/>
            <a:ext cx="2852928" cy="384048"/>
          </a:xfrm>
          <a:prstGeom prst="rect">
            <a:avLst/>
          </a:prstGeom>
          <a:solidFill>
            <a:srgbClr val="E85D04"/>
          </a:solidFill>
          <a:ln w="12700">
            <a:solidFill>
              <a:srgbClr val="E85D04"/>
            </a:solidFill>
            <a:prstDash val="solid"/>
          </a:ln>
        </p:spPr>
      </p:sp>
      <p:sp>
        <p:nvSpPr>
          <p:cNvPr id="33" name="Text 28"/>
          <p:cNvSpPr/>
          <p:nvPr/>
        </p:nvSpPr>
        <p:spPr>
          <a:xfrm>
            <a:off x="6199632" y="3218688"/>
            <a:ext cx="2670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Что происходит на слайде: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Shape 29"/>
          <p:cNvSpPr/>
          <p:nvPr/>
        </p:nvSpPr>
        <p:spPr>
          <a:xfrm>
            <a:off x="6108192" y="3584448"/>
            <a:ext cx="2852928" cy="1508760"/>
          </a:xfrm>
          <a:prstGeom prst="rect">
            <a:avLst/>
          </a:prstGeom>
          <a:solidFill>
            <a:srgbClr val="FFF8F0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35" name="Text 30"/>
          <p:cNvSpPr/>
          <p:nvPr/>
        </p:nvSpPr>
        <p:spPr>
          <a:xfrm>
            <a:off x="6199632" y="3657600"/>
            <a:ext cx="2697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HERITAGE — ключевая лексическая единица! Дети осознают: герб несёт историю рода. Мостик между прошлым семьи и настоящим ребёнка.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E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109728"/>
            <a:ext cx="8503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3A6B"/>
                </a:solidFill>
                <a:latin typeface="Times New Roman" panose="02020603050405020304" pitchFamily="18" charset="0"/>
                <a:ea typeface="Georgia" pitchFamily="34" charset="-122"/>
                <a:cs typeface="Times New Roman" panose="02020603050405020304" pitchFamily="18" charset="0"/>
              </a:rPr>
              <a:t>Ход урока: символы, цвета и собственный герб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320040" y="713232"/>
            <a:ext cx="8503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A5A7A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Этап 3 — творческий: суперсилы животных, значение цветов, личный герб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320040" y="932688"/>
            <a:ext cx="8503920" cy="0"/>
          </a:xfrm>
          <a:prstGeom prst="line">
            <a:avLst/>
          </a:prstGeom>
          <a:noFill/>
          <a:ln w="25400">
            <a:solidFill>
              <a:srgbClr val="F9B2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28016" y="996696"/>
            <a:ext cx="2852928" cy="438912"/>
          </a:xfrm>
          <a:prstGeom prst="rect">
            <a:avLst/>
          </a:prstGeom>
          <a:solidFill>
            <a:srgbClr val="2E9E6B"/>
          </a:solidFill>
          <a:ln w="12700">
            <a:solidFill>
              <a:srgbClr val="2E9E6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28016" y="1024128"/>
            <a:ext cx="347472" cy="34747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28016" y="102412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E9E6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7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530352" y="1014984"/>
            <a:ext cx="23957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Суперсилы животных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128016" y="1453896"/>
            <a:ext cx="2852928" cy="1682496"/>
          </a:xfrm>
          <a:prstGeom prst="rect">
            <a:avLst/>
          </a:prstGeom>
          <a:solidFill>
            <a:srgbClr val="111122"/>
          </a:solidFill>
          <a:ln w="12700">
            <a:solidFill>
              <a:srgbClr val="111122"/>
            </a:solidFill>
            <a:prstDash val="solid"/>
          </a:ln>
        </p:spPr>
      </p:sp>
      <p:pic>
        <p:nvPicPr>
          <p:cNvPr id="11" name="Image 0" descr="/sessions/busy-affectionate-heisenberg/mnt/outputs/imgs/Слайд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016" y="1521333"/>
            <a:ext cx="2816352" cy="1584198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128016" y="3200400"/>
            <a:ext cx="2852928" cy="384048"/>
          </a:xfrm>
          <a:prstGeom prst="rect">
            <a:avLst/>
          </a:prstGeom>
          <a:solidFill>
            <a:srgbClr val="2E9E6B"/>
          </a:solidFill>
          <a:ln w="12700">
            <a:solidFill>
              <a:srgbClr val="2E9E6B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219456" y="3218688"/>
            <a:ext cx="2670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Что происходит на слайде: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128016" y="3584448"/>
            <a:ext cx="2852928" cy="1508760"/>
          </a:xfrm>
          <a:prstGeom prst="rect">
            <a:avLst/>
          </a:prstGeom>
          <a:solidFill>
            <a:srgbClr val="E8F5E9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219456" y="3657600"/>
            <a:ext cx="2697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LION — Courage, DOG — Loyalty, OWL — Wisdom, EAGLE — Power, BEAR — Strength! </a:t>
            </a:r>
          </a:p>
          <a:p>
            <a:pPr marL="0" indent="0">
              <a:buNone/>
            </a:pPr>
            <a:r>
              <a:rPr lang="en-US" sz="1500" dirty="0" err="1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Дети</a:t>
            </a:r>
            <a:r>
              <a:rPr lang="en-US" sz="15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выбирают животное и объясняют выбор по-английски.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3118104" y="996696"/>
            <a:ext cx="2852928" cy="438912"/>
          </a:xfrm>
          <a:prstGeom prst="rect">
            <a:avLst/>
          </a:prstGeom>
          <a:solidFill>
            <a:srgbClr val="2E9E6B"/>
          </a:solidFill>
          <a:ln w="12700">
            <a:solidFill>
              <a:srgbClr val="2E9E6B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3118104" y="1024128"/>
            <a:ext cx="347472" cy="34747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3118104" y="102412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E9E6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8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3520440" y="1014984"/>
            <a:ext cx="23957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Цвета: 7 значений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3118104" y="1453896"/>
            <a:ext cx="2852928" cy="1682496"/>
          </a:xfrm>
          <a:prstGeom prst="rect">
            <a:avLst/>
          </a:prstGeom>
          <a:solidFill>
            <a:srgbClr val="111122"/>
          </a:solidFill>
          <a:ln w="12700">
            <a:solidFill>
              <a:srgbClr val="111122"/>
            </a:solidFill>
            <a:prstDash val="solid"/>
          </a:ln>
        </p:spPr>
      </p:sp>
      <p:pic>
        <p:nvPicPr>
          <p:cNvPr id="21" name="Image 1" descr="/sessions/busy-affectionate-heisenberg/mnt/outputs/imgs/Слайд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8104" y="1521333"/>
            <a:ext cx="2816352" cy="1584198"/>
          </a:xfrm>
          <a:prstGeom prst="rect">
            <a:avLst/>
          </a:prstGeom>
        </p:spPr>
      </p:pic>
      <p:sp>
        <p:nvSpPr>
          <p:cNvPr id="22" name="Shape 18"/>
          <p:cNvSpPr/>
          <p:nvPr/>
        </p:nvSpPr>
        <p:spPr>
          <a:xfrm>
            <a:off x="3118104" y="3200400"/>
            <a:ext cx="2852928" cy="384048"/>
          </a:xfrm>
          <a:prstGeom prst="rect">
            <a:avLst/>
          </a:prstGeom>
          <a:solidFill>
            <a:srgbClr val="2E9E6B"/>
          </a:solidFill>
          <a:ln w="12700">
            <a:solidFill>
              <a:srgbClr val="2E9E6B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3209544" y="3218688"/>
            <a:ext cx="2670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Что происходит на слайде: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Shape 20"/>
          <p:cNvSpPr/>
          <p:nvPr/>
        </p:nvSpPr>
        <p:spPr>
          <a:xfrm>
            <a:off x="3118104" y="3584448"/>
            <a:ext cx="2852928" cy="1508760"/>
          </a:xfrm>
          <a:prstGeom prst="rect">
            <a:avLst/>
          </a:prstGeom>
          <a:solidFill>
            <a:srgbClr val="E8F5E9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25" name="Text 21"/>
          <p:cNvSpPr/>
          <p:nvPr/>
        </p:nvSpPr>
        <p:spPr>
          <a:xfrm>
            <a:off x="3209544" y="3657600"/>
            <a:ext cx="2697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GOLD — Justice, WHITE — Purity, RED — Bravery, BLUE — Beauty, GREEN — Hope, PURPLE — Royalty, BLACK — Grief. </a:t>
            </a:r>
          </a:p>
          <a:p>
            <a:pPr marL="0" indent="0">
              <a:buNone/>
            </a:pPr>
            <a:r>
              <a:rPr lang="en-US" sz="1500" dirty="0" err="1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Каждый</a:t>
            </a:r>
            <a:r>
              <a:rPr lang="en-US" sz="15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цвет — послание миру!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Shape 22"/>
          <p:cNvSpPr/>
          <p:nvPr/>
        </p:nvSpPr>
        <p:spPr>
          <a:xfrm>
            <a:off x="6108192" y="996696"/>
            <a:ext cx="2852928" cy="438912"/>
          </a:xfrm>
          <a:prstGeom prst="rect">
            <a:avLst/>
          </a:prstGeom>
          <a:solidFill>
            <a:srgbClr val="2E9E6B"/>
          </a:solidFill>
          <a:ln w="12700">
            <a:solidFill>
              <a:srgbClr val="2E9E6B"/>
            </a:solidFill>
            <a:prstDash val="solid"/>
          </a:ln>
        </p:spPr>
      </p:sp>
      <p:sp>
        <p:nvSpPr>
          <p:cNvPr id="27" name="Shape 23"/>
          <p:cNvSpPr/>
          <p:nvPr/>
        </p:nvSpPr>
        <p:spPr>
          <a:xfrm>
            <a:off x="6108192" y="1024128"/>
            <a:ext cx="347472" cy="34747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8" name="Text 24"/>
          <p:cNvSpPr/>
          <p:nvPr/>
        </p:nvSpPr>
        <p:spPr>
          <a:xfrm>
            <a:off x="6108192" y="102412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E9E6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9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 25"/>
          <p:cNvSpPr/>
          <p:nvPr/>
        </p:nvSpPr>
        <p:spPr>
          <a:xfrm>
            <a:off x="6510528" y="1014984"/>
            <a:ext cx="23957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Вдохновение: настоящие гербы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Shape 26"/>
          <p:cNvSpPr/>
          <p:nvPr/>
        </p:nvSpPr>
        <p:spPr>
          <a:xfrm>
            <a:off x="6108192" y="1453896"/>
            <a:ext cx="2852928" cy="1682496"/>
          </a:xfrm>
          <a:prstGeom prst="rect">
            <a:avLst/>
          </a:prstGeom>
          <a:solidFill>
            <a:srgbClr val="111122"/>
          </a:solidFill>
          <a:ln w="12700">
            <a:solidFill>
              <a:srgbClr val="111122"/>
            </a:solidFill>
            <a:prstDash val="solid"/>
          </a:ln>
        </p:spPr>
      </p:sp>
      <p:pic>
        <p:nvPicPr>
          <p:cNvPr id="31" name="Image 2" descr="/sessions/busy-affectionate-heisenberg/mnt/outputs/imgs/Слайд9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8192" y="1521333"/>
            <a:ext cx="2816352" cy="1584198"/>
          </a:xfrm>
          <a:prstGeom prst="rect">
            <a:avLst/>
          </a:prstGeom>
        </p:spPr>
      </p:pic>
      <p:sp>
        <p:nvSpPr>
          <p:cNvPr id="32" name="Shape 27"/>
          <p:cNvSpPr/>
          <p:nvPr/>
        </p:nvSpPr>
        <p:spPr>
          <a:xfrm>
            <a:off x="6108192" y="3200400"/>
            <a:ext cx="2852928" cy="384048"/>
          </a:xfrm>
          <a:prstGeom prst="rect">
            <a:avLst/>
          </a:prstGeom>
          <a:solidFill>
            <a:srgbClr val="2E9E6B"/>
          </a:solidFill>
          <a:ln w="12700">
            <a:solidFill>
              <a:srgbClr val="2E9E6B"/>
            </a:solidFill>
            <a:prstDash val="solid"/>
          </a:ln>
        </p:spPr>
      </p:sp>
      <p:sp>
        <p:nvSpPr>
          <p:cNvPr id="33" name="Text 28"/>
          <p:cNvSpPr/>
          <p:nvPr/>
        </p:nvSpPr>
        <p:spPr>
          <a:xfrm>
            <a:off x="6199632" y="3218688"/>
            <a:ext cx="2670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Что происходит на слайде: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Shape 29"/>
          <p:cNvSpPr/>
          <p:nvPr/>
        </p:nvSpPr>
        <p:spPr>
          <a:xfrm>
            <a:off x="6108192" y="3584448"/>
            <a:ext cx="2852928" cy="1508760"/>
          </a:xfrm>
          <a:prstGeom prst="rect">
            <a:avLst/>
          </a:prstGeom>
          <a:solidFill>
            <a:srgbClr val="E8F5E9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35" name="Text 30"/>
          <p:cNvSpPr/>
          <p:nvPr/>
        </p:nvSpPr>
        <p:spPr>
          <a:xfrm>
            <a:off x="6199632" y="3657600"/>
            <a:ext cx="2697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Профессиональные гербы как образец. Финальное задание: создай свой уникальный FAMILY COAT OF ARMS. </a:t>
            </a:r>
          </a:p>
          <a:p>
            <a:pPr marL="0" indent="0">
              <a:buNone/>
            </a:pPr>
            <a:r>
              <a:rPr lang="en-US" sz="1500" dirty="0" err="1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Творчество</a:t>
            </a:r>
            <a:r>
              <a:rPr lang="en-US" sz="15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достигает расцвета!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E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109728"/>
            <a:ext cx="8503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3A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Лексические единицы урока: около 30 иноязычных слов и выражений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20040" y="713232"/>
            <a:ext cx="8503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A5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Предметная лексика освоена в контексте, через деятельность, с личным смыслом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320040" y="932688"/>
            <a:ext cx="8503920" cy="0"/>
          </a:xfrm>
          <a:prstGeom prst="line">
            <a:avLst/>
          </a:prstGeom>
          <a:noFill/>
          <a:ln w="25400">
            <a:solidFill>
              <a:srgbClr val="F9B2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28600" y="987552"/>
            <a:ext cx="1828800" cy="4005072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228600" y="1051560"/>
            <a:ext cx="1828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600" b="1" dirty="0">
                <a:solidFill>
                  <a:srgbClr val="F9B2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≈30</a:t>
            </a:r>
            <a:endParaRPr lang="en-US" sz="5600" dirty="0"/>
          </a:p>
        </p:txBody>
      </p:sp>
      <p:sp>
        <p:nvSpPr>
          <p:cNvPr id="8" name="Text 6"/>
          <p:cNvSpPr/>
          <p:nvPr/>
        </p:nvSpPr>
        <p:spPr>
          <a:xfrm>
            <a:off x="228600" y="2029968"/>
            <a:ext cx="1828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лексических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единиц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365760" y="2697480"/>
            <a:ext cx="1554480" cy="0"/>
          </a:xfrm>
          <a:prstGeom prst="line">
            <a:avLst/>
          </a:prstGeom>
          <a:noFill/>
          <a:ln w="12700">
            <a:solidFill>
              <a:srgbClr val="F9B23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28600" y="2761488"/>
            <a:ext cx="1828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AABC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освоены активно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i="1" dirty="0">
                <a:solidFill>
                  <a:srgbClr val="AABC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деятельности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365760" y="3429000"/>
            <a:ext cx="1554480" cy="0"/>
          </a:xfrm>
          <a:prstGeom prst="line">
            <a:avLst/>
          </a:prstGeom>
          <a:noFill/>
          <a:ln w="12700">
            <a:solidFill>
              <a:srgbClr val="F9B23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28600" y="3493008"/>
            <a:ext cx="1828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3–4 раза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эффективнее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заучивания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(Nation, 2001)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2240280" y="987552"/>
            <a:ext cx="2240280" cy="4005072"/>
          </a:xfrm>
          <a:prstGeom prst="rect">
            <a:avLst/>
          </a:prstGeom>
          <a:solidFill>
            <a:srgbClr val="E3F2FD"/>
          </a:solidFill>
          <a:ln w="12700">
            <a:solidFill>
              <a:srgbClr val="DDDDDD"/>
            </a:solidFill>
            <a:prstDash val="solid"/>
          </a:ln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2240280" y="987552"/>
            <a:ext cx="2240280" cy="457200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313432" y="1005840"/>
            <a:ext cx="209397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Геральдика и семья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2240280" y="1508760"/>
            <a:ext cx="224028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E0E0E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313432" y="1536192"/>
            <a:ext cx="107533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coat of arms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352190" y="1536192"/>
            <a:ext cx="107350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5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герб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2240280" y="1856232"/>
            <a:ext cx="2240280" cy="329184"/>
          </a:xfrm>
          <a:prstGeom prst="rect">
            <a:avLst/>
          </a:prstGeom>
          <a:solidFill>
            <a:srgbClr val="E3F2FD"/>
          </a:solidFill>
          <a:ln w="12700">
            <a:solidFill>
              <a:srgbClr val="E0E0E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2313432" y="1883664"/>
            <a:ext cx="107533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shield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3352190" y="1883664"/>
            <a:ext cx="107350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5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щит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2240280" y="2203704"/>
            <a:ext cx="224028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E0E0E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2313432" y="2231136"/>
            <a:ext cx="107533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helmet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3352190" y="2231136"/>
            <a:ext cx="107350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5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шлем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2240280" y="2551176"/>
            <a:ext cx="2240280" cy="329184"/>
          </a:xfrm>
          <a:prstGeom prst="rect">
            <a:avLst/>
          </a:prstGeom>
          <a:solidFill>
            <a:srgbClr val="E3F2FD"/>
          </a:solidFill>
          <a:ln w="12700">
            <a:solidFill>
              <a:srgbClr val="E0E0E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313432" y="2578608"/>
            <a:ext cx="107533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crest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3352190" y="2578608"/>
            <a:ext cx="107350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5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навершие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2240280" y="2898648"/>
            <a:ext cx="224028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E0E0E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313432" y="2926080"/>
            <a:ext cx="107533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motto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3352190" y="2926080"/>
            <a:ext cx="107350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5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девиз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2240280" y="3246120"/>
            <a:ext cx="2240280" cy="329184"/>
          </a:xfrm>
          <a:prstGeom prst="rect">
            <a:avLst/>
          </a:prstGeom>
          <a:solidFill>
            <a:srgbClr val="E3F2FD"/>
          </a:solidFill>
          <a:ln w="12700">
            <a:solidFill>
              <a:srgbClr val="E0E0E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2313432" y="3273552"/>
            <a:ext cx="107533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supporter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3352190" y="3273552"/>
            <a:ext cx="107350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5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щитодержатель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240280" y="3593592"/>
            <a:ext cx="224028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E0E0E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313432" y="3621024"/>
            <a:ext cx="107533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banner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3352190" y="3621024"/>
            <a:ext cx="107350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5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r>
              <a:rPr lang="en-US" sz="1050" dirty="0" err="1">
                <a:solidFill>
                  <a:srgbClr val="5A5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лента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2240280" y="3941064"/>
            <a:ext cx="2240280" cy="329184"/>
          </a:xfrm>
          <a:prstGeom prst="rect">
            <a:avLst/>
          </a:prstGeom>
          <a:solidFill>
            <a:srgbClr val="E3F2FD"/>
          </a:solidFill>
          <a:ln w="12700">
            <a:solidFill>
              <a:srgbClr val="E0E0E0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2313432" y="3968496"/>
            <a:ext cx="107533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surname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3352190" y="3968496"/>
            <a:ext cx="107350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5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фамилия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2240280" y="4288536"/>
            <a:ext cx="224028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E0E0E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313432" y="4315968"/>
            <a:ext cx="107533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family</a:t>
            </a:r>
            <a:endParaRPr lang="en-US" sz="1100" dirty="0"/>
          </a:p>
        </p:txBody>
      </p:sp>
      <p:sp>
        <p:nvSpPr>
          <p:cNvPr id="42" name="Text 40"/>
          <p:cNvSpPr/>
          <p:nvPr/>
        </p:nvSpPr>
        <p:spPr>
          <a:xfrm>
            <a:off x="3352190" y="4315968"/>
            <a:ext cx="107350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5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семья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2240280" y="4636008"/>
            <a:ext cx="2240280" cy="329184"/>
          </a:xfrm>
          <a:prstGeom prst="rect">
            <a:avLst/>
          </a:prstGeom>
          <a:solidFill>
            <a:srgbClr val="E3F2FD"/>
          </a:solidFill>
          <a:ln w="12700">
            <a:solidFill>
              <a:srgbClr val="E0E0E0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2313432" y="4663440"/>
            <a:ext cx="107533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heritage</a:t>
            </a:r>
            <a:endParaRPr lang="en-US" sz="1100" dirty="0"/>
          </a:p>
        </p:txBody>
      </p:sp>
      <p:sp>
        <p:nvSpPr>
          <p:cNvPr id="45" name="Text 43"/>
          <p:cNvSpPr/>
          <p:nvPr/>
        </p:nvSpPr>
        <p:spPr>
          <a:xfrm>
            <a:off x="3352190" y="4663440"/>
            <a:ext cx="107350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5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наследие</a:t>
            </a:r>
            <a:endParaRPr lang="en-US" sz="1050" dirty="0"/>
          </a:p>
        </p:txBody>
      </p:sp>
      <p:sp>
        <p:nvSpPr>
          <p:cNvPr id="46" name="Shape 44"/>
          <p:cNvSpPr/>
          <p:nvPr/>
        </p:nvSpPr>
        <p:spPr>
          <a:xfrm>
            <a:off x="4617720" y="987552"/>
            <a:ext cx="2194560" cy="4005072"/>
          </a:xfrm>
          <a:prstGeom prst="rect">
            <a:avLst/>
          </a:prstGeom>
          <a:solidFill>
            <a:srgbClr val="E8F5E9"/>
          </a:solidFill>
          <a:ln w="12700">
            <a:solidFill>
              <a:srgbClr val="DDDDDD"/>
            </a:solidFill>
            <a:prstDash val="solid"/>
          </a:ln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47" name="Shape 45"/>
          <p:cNvSpPr/>
          <p:nvPr/>
        </p:nvSpPr>
        <p:spPr>
          <a:xfrm>
            <a:off x="4617720" y="987552"/>
            <a:ext cx="2194560" cy="45720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4690872" y="1005840"/>
            <a:ext cx="204825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Животные и качества</a:t>
            </a:r>
            <a:endParaRPr lang="en-US" sz="1300" dirty="0"/>
          </a:p>
        </p:txBody>
      </p:sp>
      <p:sp>
        <p:nvSpPr>
          <p:cNvPr id="49" name="Shape 47"/>
          <p:cNvSpPr/>
          <p:nvPr/>
        </p:nvSpPr>
        <p:spPr>
          <a:xfrm>
            <a:off x="4617720" y="1508760"/>
            <a:ext cx="219456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E0E0E0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4690872" y="1536192"/>
            <a:ext cx="105338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lion</a:t>
            </a:r>
            <a:endParaRPr lang="en-US" sz="1100" dirty="0"/>
          </a:p>
        </p:txBody>
      </p:sp>
      <p:sp>
        <p:nvSpPr>
          <p:cNvPr id="51" name="Text 49"/>
          <p:cNvSpPr/>
          <p:nvPr/>
        </p:nvSpPr>
        <p:spPr>
          <a:xfrm>
            <a:off x="5707685" y="1536192"/>
            <a:ext cx="104973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5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лев — смелость</a:t>
            </a:r>
            <a:endParaRPr lang="en-US" sz="1050" dirty="0"/>
          </a:p>
        </p:txBody>
      </p:sp>
      <p:sp>
        <p:nvSpPr>
          <p:cNvPr id="52" name="Shape 50"/>
          <p:cNvSpPr/>
          <p:nvPr/>
        </p:nvSpPr>
        <p:spPr>
          <a:xfrm>
            <a:off x="4617720" y="1856232"/>
            <a:ext cx="2194560" cy="329184"/>
          </a:xfrm>
          <a:prstGeom prst="rect">
            <a:avLst/>
          </a:prstGeom>
          <a:solidFill>
            <a:srgbClr val="E8F5E9"/>
          </a:solidFill>
          <a:ln w="12700">
            <a:solidFill>
              <a:srgbClr val="E0E0E0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4690872" y="1883664"/>
            <a:ext cx="105338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eagle</a:t>
            </a:r>
            <a:endParaRPr lang="en-US" sz="1100" dirty="0"/>
          </a:p>
        </p:txBody>
      </p:sp>
      <p:sp>
        <p:nvSpPr>
          <p:cNvPr id="54" name="Text 52"/>
          <p:cNvSpPr/>
          <p:nvPr/>
        </p:nvSpPr>
        <p:spPr>
          <a:xfrm>
            <a:off x="5707685" y="1883664"/>
            <a:ext cx="104973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5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орёл — власть</a:t>
            </a:r>
            <a:endParaRPr lang="en-US" sz="1050" dirty="0"/>
          </a:p>
        </p:txBody>
      </p:sp>
      <p:sp>
        <p:nvSpPr>
          <p:cNvPr id="55" name="Shape 53"/>
          <p:cNvSpPr/>
          <p:nvPr/>
        </p:nvSpPr>
        <p:spPr>
          <a:xfrm>
            <a:off x="4617720" y="2203704"/>
            <a:ext cx="219456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E0E0E0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690872" y="2231136"/>
            <a:ext cx="105338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owl</a:t>
            </a:r>
            <a:endParaRPr lang="en-US" sz="1100" dirty="0"/>
          </a:p>
        </p:txBody>
      </p:sp>
      <p:sp>
        <p:nvSpPr>
          <p:cNvPr id="57" name="Text 55"/>
          <p:cNvSpPr/>
          <p:nvPr/>
        </p:nvSpPr>
        <p:spPr>
          <a:xfrm>
            <a:off x="5707685" y="2231136"/>
            <a:ext cx="104973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5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сова — мудрость</a:t>
            </a:r>
            <a:endParaRPr lang="en-US" sz="1050" dirty="0"/>
          </a:p>
        </p:txBody>
      </p:sp>
      <p:sp>
        <p:nvSpPr>
          <p:cNvPr id="58" name="Shape 56"/>
          <p:cNvSpPr/>
          <p:nvPr/>
        </p:nvSpPr>
        <p:spPr>
          <a:xfrm>
            <a:off x="4617720" y="2551176"/>
            <a:ext cx="2194560" cy="329184"/>
          </a:xfrm>
          <a:prstGeom prst="rect">
            <a:avLst/>
          </a:prstGeom>
          <a:solidFill>
            <a:srgbClr val="E8F5E9"/>
          </a:solidFill>
          <a:ln w="12700">
            <a:solidFill>
              <a:srgbClr val="E0E0E0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4690872" y="2578608"/>
            <a:ext cx="105338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bear</a:t>
            </a:r>
            <a:endParaRPr lang="en-US" sz="1100" dirty="0"/>
          </a:p>
        </p:txBody>
      </p:sp>
      <p:sp>
        <p:nvSpPr>
          <p:cNvPr id="60" name="Text 58"/>
          <p:cNvSpPr/>
          <p:nvPr/>
        </p:nvSpPr>
        <p:spPr>
          <a:xfrm>
            <a:off x="5707685" y="2578608"/>
            <a:ext cx="104973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5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медведь — сила</a:t>
            </a:r>
            <a:endParaRPr lang="en-US" sz="1050" dirty="0"/>
          </a:p>
        </p:txBody>
      </p:sp>
      <p:sp>
        <p:nvSpPr>
          <p:cNvPr id="61" name="Shape 59"/>
          <p:cNvSpPr/>
          <p:nvPr/>
        </p:nvSpPr>
        <p:spPr>
          <a:xfrm>
            <a:off x="4617720" y="2898648"/>
            <a:ext cx="219456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E0E0E0"/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4690872" y="2926080"/>
            <a:ext cx="105338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unicorn</a:t>
            </a:r>
            <a:endParaRPr lang="en-US" sz="1100" dirty="0"/>
          </a:p>
        </p:txBody>
      </p:sp>
      <p:sp>
        <p:nvSpPr>
          <p:cNvPr id="63" name="Text 61"/>
          <p:cNvSpPr/>
          <p:nvPr/>
        </p:nvSpPr>
        <p:spPr>
          <a:xfrm>
            <a:off x="5707685" y="2926080"/>
            <a:ext cx="104973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5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единорог</a:t>
            </a:r>
            <a:endParaRPr lang="en-US" sz="1050" dirty="0"/>
          </a:p>
        </p:txBody>
      </p:sp>
      <p:sp>
        <p:nvSpPr>
          <p:cNvPr id="64" name="Shape 62"/>
          <p:cNvSpPr/>
          <p:nvPr/>
        </p:nvSpPr>
        <p:spPr>
          <a:xfrm>
            <a:off x="4617720" y="3246120"/>
            <a:ext cx="2194560" cy="329184"/>
          </a:xfrm>
          <a:prstGeom prst="rect">
            <a:avLst/>
          </a:prstGeom>
          <a:solidFill>
            <a:srgbClr val="E8F5E9"/>
          </a:solidFill>
          <a:ln w="12700">
            <a:solidFill>
              <a:srgbClr val="E0E0E0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4690872" y="3273552"/>
            <a:ext cx="105338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knight</a:t>
            </a:r>
            <a:endParaRPr lang="en-US" sz="1100" dirty="0"/>
          </a:p>
        </p:txBody>
      </p:sp>
      <p:sp>
        <p:nvSpPr>
          <p:cNvPr id="66" name="Text 64"/>
          <p:cNvSpPr/>
          <p:nvPr/>
        </p:nvSpPr>
        <p:spPr>
          <a:xfrm>
            <a:off x="5707685" y="3273552"/>
            <a:ext cx="104973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5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рыцарь</a:t>
            </a:r>
            <a:endParaRPr lang="en-US" sz="1050" dirty="0"/>
          </a:p>
        </p:txBody>
      </p:sp>
      <p:sp>
        <p:nvSpPr>
          <p:cNvPr id="67" name="Shape 65"/>
          <p:cNvSpPr/>
          <p:nvPr/>
        </p:nvSpPr>
        <p:spPr>
          <a:xfrm>
            <a:off x="4617720" y="3593592"/>
            <a:ext cx="219456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E0E0E0"/>
            </a:solidFill>
            <a:prstDash val="solid"/>
          </a:ln>
        </p:spPr>
      </p:sp>
      <p:sp>
        <p:nvSpPr>
          <p:cNvPr id="68" name="Text 66"/>
          <p:cNvSpPr/>
          <p:nvPr/>
        </p:nvSpPr>
        <p:spPr>
          <a:xfrm>
            <a:off x="4690872" y="3621024"/>
            <a:ext cx="105338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courage</a:t>
            </a:r>
            <a:endParaRPr lang="en-US" sz="1100" dirty="0"/>
          </a:p>
        </p:txBody>
      </p:sp>
      <p:sp>
        <p:nvSpPr>
          <p:cNvPr id="69" name="Text 67"/>
          <p:cNvSpPr/>
          <p:nvPr/>
        </p:nvSpPr>
        <p:spPr>
          <a:xfrm>
            <a:off x="5707685" y="3621024"/>
            <a:ext cx="104973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5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смелость</a:t>
            </a:r>
            <a:endParaRPr lang="en-US" sz="1050" dirty="0"/>
          </a:p>
        </p:txBody>
      </p:sp>
      <p:sp>
        <p:nvSpPr>
          <p:cNvPr id="70" name="Shape 68"/>
          <p:cNvSpPr/>
          <p:nvPr/>
        </p:nvSpPr>
        <p:spPr>
          <a:xfrm>
            <a:off x="4617720" y="3941064"/>
            <a:ext cx="2194560" cy="329184"/>
          </a:xfrm>
          <a:prstGeom prst="rect">
            <a:avLst/>
          </a:prstGeom>
          <a:solidFill>
            <a:srgbClr val="E8F5E9"/>
          </a:solidFill>
          <a:ln w="12700">
            <a:solidFill>
              <a:srgbClr val="E0E0E0"/>
            </a:solidFill>
            <a:prstDash val="solid"/>
          </a:ln>
        </p:spPr>
      </p:sp>
      <p:sp>
        <p:nvSpPr>
          <p:cNvPr id="71" name="Text 69"/>
          <p:cNvSpPr/>
          <p:nvPr/>
        </p:nvSpPr>
        <p:spPr>
          <a:xfrm>
            <a:off x="4690872" y="3968496"/>
            <a:ext cx="105338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loyalty</a:t>
            </a:r>
            <a:endParaRPr lang="en-US" sz="1100" dirty="0"/>
          </a:p>
        </p:txBody>
      </p:sp>
      <p:sp>
        <p:nvSpPr>
          <p:cNvPr id="72" name="Text 70"/>
          <p:cNvSpPr/>
          <p:nvPr/>
        </p:nvSpPr>
        <p:spPr>
          <a:xfrm>
            <a:off x="5707685" y="3968496"/>
            <a:ext cx="104973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5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верность</a:t>
            </a:r>
            <a:endParaRPr lang="en-US" sz="1050" dirty="0"/>
          </a:p>
        </p:txBody>
      </p:sp>
      <p:sp>
        <p:nvSpPr>
          <p:cNvPr id="73" name="Shape 71"/>
          <p:cNvSpPr/>
          <p:nvPr/>
        </p:nvSpPr>
        <p:spPr>
          <a:xfrm>
            <a:off x="4617720" y="4288536"/>
            <a:ext cx="219456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E0E0E0"/>
            </a:solidFill>
            <a:prstDash val="solid"/>
          </a:ln>
        </p:spPr>
      </p:sp>
      <p:sp>
        <p:nvSpPr>
          <p:cNvPr id="74" name="Text 72"/>
          <p:cNvSpPr/>
          <p:nvPr/>
        </p:nvSpPr>
        <p:spPr>
          <a:xfrm>
            <a:off x="4690872" y="4315968"/>
            <a:ext cx="105338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wisdom</a:t>
            </a:r>
            <a:endParaRPr lang="en-US" sz="1100" dirty="0"/>
          </a:p>
        </p:txBody>
      </p:sp>
      <p:sp>
        <p:nvSpPr>
          <p:cNvPr id="75" name="Text 73"/>
          <p:cNvSpPr/>
          <p:nvPr/>
        </p:nvSpPr>
        <p:spPr>
          <a:xfrm>
            <a:off x="5707685" y="4315968"/>
            <a:ext cx="104973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5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мудрость</a:t>
            </a:r>
            <a:endParaRPr lang="en-US" sz="1050" dirty="0"/>
          </a:p>
        </p:txBody>
      </p:sp>
      <p:sp>
        <p:nvSpPr>
          <p:cNvPr id="76" name="Shape 74"/>
          <p:cNvSpPr/>
          <p:nvPr/>
        </p:nvSpPr>
        <p:spPr>
          <a:xfrm>
            <a:off x="4617720" y="4636008"/>
            <a:ext cx="2194560" cy="329184"/>
          </a:xfrm>
          <a:prstGeom prst="rect">
            <a:avLst/>
          </a:prstGeom>
          <a:solidFill>
            <a:srgbClr val="E8F5E9"/>
          </a:solidFill>
          <a:ln w="12700">
            <a:solidFill>
              <a:srgbClr val="E0E0E0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4690872" y="4663440"/>
            <a:ext cx="105338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</a:t>
            </a:r>
            <a:endParaRPr lang="en-US" sz="1100" dirty="0"/>
          </a:p>
        </p:txBody>
      </p:sp>
      <p:sp>
        <p:nvSpPr>
          <p:cNvPr id="78" name="Text 76"/>
          <p:cNvSpPr/>
          <p:nvPr/>
        </p:nvSpPr>
        <p:spPr>
          <a:xfrm>
            <a:off x="5707685" y="4663440"/>
            <a:ext cx="104973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5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сила</a:t>
            </a:r>
            <a:endParaRPr lang="en-US" sz="1050" dirty="0"/>
          </a:p>
        </p:txBody>
      </p:sp>
      <p:sp>
        <p:nvSpPr>
          <p:cNvPr id="79" name="Shape 77"/>
          <p:cNvSpPr/>
          <p:nvPr/>
        </p:nvSpPr>
        <p:spPr>
          <a:xfrm>
            <a:off x="6949440" y="987552"/>
            <a:ext cx="2057400" cy="4005072"/>
          </a:xfrm>
          <a:prstGeom prst="rect">
            <a:avLst/>
          </a:prstGeom>
          <a:solidFill>
            <a:srgbClr val="FFF3E0"/>
          </a:solidFill>
          <a:ln w="12700">
            <a:solidFill>
              <a:srgbClr val="DDDDDD"/>
            </a:solidFill>
            <a:prstDash val="solid"/>
          </a:ln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80" name="Shape 78"/>
          <p:cNvSpPr/>
          <p:nvPr/>
        </p:nvSpPr>
        <p:spPr>
          <a:xfrm>
            <a:off x="6949440" y="987552"/>
            <a:ext cx="2057400" cy="457200"/>
          </a:xfrm>
          <a:prstGeom prst="rect">
            <a:avLst/>
          </a:prstGeom>
          <a:solidFill>
            <a:srgbClr val="E65100"/>
          </a:solidFill>
          <a:ln w="12700">
            <a:solidFill>
              <a:srgbClr val="E65100"/>
            </a:solidFill>
            <a:prstDash val="solid"/>
          </a:ln>
        </p:spPr>
      </p:sp>
      <p:sp>
        <p:nvSpPr>
          <p:cNvPr id="81" name="Text 79"/>
          <p:cNvSpPr/>
          <p:nvPr/>
        </p:nvSpPr>
        <p:spPr>
          <a:xfrm>
            <a:off x="7022592" y="1005840"/>
            <a:ext cx="191109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Символы и действия</a:t>
            </a:r>
            <a:endParaRPr lang="en-US" sz="1300" dirty="0"/>
          </a:p>
        </p:txBody>
      </p:sp>
      <p:sp>
        <p:nvSpPr>
          <p:cNvPr id="82" name="Shape 80"/>
          <p:cNvSpPr/>
          <p:nvPr/>
        </p:nvSpPr>
        <p:spPr>
          <a:xfrm>
            <a:off x="6949440" y="1508760"/>
            <a:ext cx="205740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E0E0E0"/>
            </a:solidFill>
            <a:prstDash val="solid"/>
          </a:ln>
        </p:spPr>
      </p:sp>
      <p:sp>
        <p:nvSpPr>
          <p:cNvPr id="83" name="Text 81"/>
          <p:cNvSpPr/>
          <p:nvPr/>
        </p:nvSpPr>
        <p:spPr>
          <a:xfrm>
            <a:off x="7022592" y="1536192"/>
            <a:ext cx="9875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65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gold</a:t>
            </a:r>
            <a:endParaRPr lang="en-US" sz="1100" dirty="0"/>
          </a:p>
        </p:txBody>
      </p:sp>
      <p:sp>
        <p:nvSpPr>
          <p:cNvPr id="84" name="Text 82"/>
          <p:cNvSpPr/>
          <p:nvPr/>
        </p:nvSpPr>
        <p:spPr>
          <a:xfrm>
            <a:off x="7973568" y="1536192"/>
            <a:ext cx="978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5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золото — справедливость</a:t>
            </a:r>
            <a:endParaRPr lang="en-US" sz="1050" dirty="0"/>
          </a:p>
        </p:txBody>
      </p:sp>
      <p:sp>
        <p:nvSpPr>
          <p:cNvPr id="85" name="Shape 83"/>
          <p:cNvSpPr/>
          <p:nvPr/>
        </p:nvSpPr>
        <p:spPr>
          <a:xfrm>
            <a:off x="6949440" y="1856232"/>
            <a:ext cx="2057400" cy="329184"/>
          </a:xfrm>
          <a:prstGeom prst="rect">
            <a:avLst/>
          </a:prstGeom>
          <a:solidFill>
            <a:srgbClr val="FFF3E0"/>
          </a:solidFill>
          <a:ln w="12700">
            <a:solidFill>
              <a:srgbClr val="E0E0E0"/>
            </a:solidFill>
            <a:prstDash val="solid"/>
          </a:ln>
        </p:spPr>
      </p:sp>
      <p:sp>
        <p:nvSpPr>
          <p:cNvPr id="86" name="Text 84"/>
          <p:cNvSpPr/>
          <p:nvPr/>
        </p:nvSpPr>
        <p:spPr>
          <a:xfrm>
            <a:off x="7022592" y="1883664"/>
            <a:ext cx="9875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65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</a:t>
            </a:r>
            <a:endParaRPr lang="en-US" sz="1100" dirty="0"/>
          </a:p>
        </p:txBody>
      </p:sp>
      <p:sp>
        <p:nvSpPr>
          <p:cNvPr id="87" name="Text 85"/>
          <p:cNvSpPr/>
          <p:nvPr/>
        </p:nvSpPr>
        <p:spPr>
          <a:xfrm>
            <a:off x="7973568" y="1883664"/>
            <a:ext cx="978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5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белый — чистота</a:t>
            </a:r>
            <a:endParaRPr lang="en-US" sz="1050" dirty="0"/>
          </a:p>
        </p:txBody>
      </p:sp>
      <p:sp>
        <p:nvSpPr>
          <p:cNvPr id="88" name="Shape 86"/>
          <p:cNvSpPr/>
          <p:nvPr/>
        </p:nvSpPr>
        <p:spPr>
          <a:xfrm>
            <a:off x="6949440" y="2203704"/>
            <a:ext cx="205740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E0E0E0"/>
            </a:solidFill>
            <a:prstDash val="solid"/>
          </a:ln>
        </p:spPr>
      </p:sp>
      <p:sp>
        <p:nvSpPr>
          <p:cNvPr id="89" name="Text 87"/>
          <p:cNvSpPr/>
          <p:nvPr/>
        </p:nvSpPr>
        <p:spPr>
          <a:xfrm>
            <a:off x="7022592" y="2231136"/>
            <a:ext cx="9875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65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blue</a:t>
            </a:r>
            <a:endParaRPr lang="en-US" sz="1100" dirty="0"/>
          </a:p>
        </p:txBody>
      </p:sp>
      <p:sp>
        <p:nvSpPr>
          <p:cNvPr id="90" name="Text 88"/>
          <p:cNvSpPr/>
          <p:nvPr/>
        </p:nvSpPr>
        <p:spPr>
          <a:xfrm>
            <a:off x="7973568" y="2231136"/>
            <a:ext cx="978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5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синий — красота</a:t>
            </a:r>
            <a:endParaRPr lang="en-US" sz="1050" dirty="0"/>
          </a:p>
        </p:txBody>
      </p:sp>
      <p:sp>
        <p:nvSpPr>
          <p:cNvPr id="91" name="Shape 89"/>
          <p:cNvSpPr/>
          <p:nvPr/>
        </p:nvSpPr>
        <p:spPr>
          <a:xfrm>
            <a:off x="6949440" y="2551176"/>
            <a:ext cx="2057400" cy="329184"/>
          </a:xfrm>
          <a:prstGeom prst="rect">
            <a:avLst/>
          </a:prstGeom>
          <a:solidFill>
            <a:srgbClr val="FFF3E0"/>
          </a:solidFill>
          <a:ln w="12700">
            <a:solidFill>
              <a:srgbClr val="E0E0E0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7022592" y="2578608"/>
            <a:ext cx="9875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65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</a:t>
            </a:r>
            <a:endParaRPr lang="en-US" sz="1100" dirty="0"/>
          </a:p>
        </p:txBody>
      </p:sp>
      <p:sp>
        <p:nvSpPr>
          <p:cNvPr id="93" name="Text 91"/>
          <p:cNvSpPr/>
          <p:nvPr/>
        </p:nvSpPr>
        <p:spPr>
          <a:xfrm>
            <a:off x="7973568" y="2578608"/>
            <a:ext cx="978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5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красный — храбрость</a:t>
            </a:r>
            <a:endParaRPr lang="en-US" sz="1050" dirty="0"/>
          </a:p>
        </p:txBody>
      </p:sp>
      <p:sp>
        <p:nvSpPr>
          <p:cNvPr id="94" name="Shape 92"/>
          <p:cNvSpPr/>
          <p:nvPr/>
        </p:nvSpPr>
        <p:spPr>
          <a:xfrm>
            <a:off x="6949440" y="2898648"/>
            <a:ext cx="205740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E0E0E0"/>
            </a:solidFill>
            <a:prstDash val="solid"/>
          </a:ln>
        </p:spPr>
      </p:sp>
      <p:sp>
        <p:nvSpPr>
          <p:cNvPr id="95" name="Text 93"/>
          <p:cNvSpPr/>
          <p:nvPr/>
        </p:nvSpPr>
        <p:spPr>
          <a:xfrm>
            <a:off x="7022592" y="2926080"/>
            <a:ext cx="9875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65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green</a:t>
            </a:r>
            <a:endParaRPr lang="en-US" sz="1100" dirty="0"/>
          </a:p>
        </p:txBody>
      </p:sp>
      <p:sp>
        <p:nvSpPr>
          <p:cNvPr id="96" name="Text 94"/>
          <p:cNvSpPr/>
          <p:nvPr/>
        </p:nvSpPr>
        <p:spPr>
          <a:xfrm>
            <a:off x="7973568" y="2926080"/>
            <a:ext cx="978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5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зелёный — надежда</a:t>
            </a:r>
            <a:endParaRPr lang="en-US" sz="1050" dirty="0"/>
          </a:p>
        </p:txBody>
      </p:sp>
      <p:sp>
        <p:nvSpPr>
          <p:cNvPr id="97" name="Shape 95"/>
          <p:cNvSpPr/>
          <p:nvPr/>
        </p:nvSpPr>
        <p:spPr>
          <a:xfrm>
            <a:off x="6949440" y="3246120"/>
            <a:ext cx="2057400" cy="329184"/>
          </a:xfrm>
          <a:prstGeom prst="rect">
            <a:avLst/>
          </a:prstGeom>
          <a:solidFill>
            <a:srgbClr val="FFF3E0"/>
          </a:solidFill>
          <a:ln w="12700">
            <a:solidFill>
              <a:srgbClr val="E0E0E0"/>
            </a:solidFill>
            <a:prstDash val="solid"/>
          </a:ln>
        </p:spPr>
      </p:sp>
      <p:sp>
        <p:nvSpPr>
          <p:cNvPr id="98" name="Text 96"/>
          <p:cNvSpPr/>
          <p:nvPr/>
        </p:nvSpPr>
        <p:spPr>
          <a:xfrm>
            <a:off x="7022592" y="3273552"/>
            <a:ext cx="9875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65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symbol</a:t>
            </a:r>
            <a:endParaRPr lang="en-US" sz="1100" dirty="0"/>
          </a:p>
        </p:txBody>
      </p:sp>
      <p:sp>
        <p:nvSpPr>
          <p:cNvPr id="99" name="Text 97"/>
          <p:cNvSpPr/>
          <p:nvPr/>
        </p:nvSpPr>
        <p:spPr>
          <a:xfrm>
            <a:off x="7973568" y="3273552"/>
            <a:ext cx="978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5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символ</a:t>
            </a:r>
            <a:endParaRPr lang="en-US" sz="1050" dirty="0"/>
          </a:p>
        </p:txBody>
      </p:sp>
      <p:sp>
        <p:nvSpPr>
          <p:cNvPr id="100" name="Shape 98"/>
          <p:cNvSpPr/>
          <p:nvPr/>
        </p:nvSpPr>
        <p:spPr>
          <a:xfrm>
            <a:off x="6949440" y="3593592"/>
            <a:ext cx="205740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E0E0E0"/>
            </a:solidFill>
            <a:prstDash val="solid"/>
          </a:ln>
        </p:spPr>
      </p:sp>
      <p:sp>
        <p:nvSpPr>
          <p:cNvPr id="101" name="Text 99"/>
          <p:cNvSpPr/>
          <p:nvPr/>
        </p:nvSpPr>
        <p:spPr>
          <a:xfrm>
            <a:off x="7022592" y="3621024"/>
            <a:ext cx="9875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65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ancestor</a:t>
            </a:r>
            <a:endParaRPr lang="en-US" sz="1100" dirty="0"/>
          </a:p>
        </p:txBody>
      </p:sp>
      <p:sp>
        <p:nvSpPr>
          <p:cNvPr id="102" name="Text 100"/>
          <p:cNvSpPr/>
          <p:nvPr/>
        </p:nvSpPr>
        <p:spPr>
          <a:xfrm>
            <a:off x="7973568" y="3621024"/>
            <a:ext cx="978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5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предок</a:t>
            </a:r>
            <a:endParaRPr lang="en-US" sz="1050" dirty="0"/>
          </a:p>
        </p:txBody>
      </p:sp>
      <p:sp>
        <p:nvSpPr>
          <p:cNvPr id="103" name="Shape 101"/>
          <p:cNvSpPr/>
          <p:nvPr/>
        </p:nvSpPr>
        <p:spPr>
          <a:xfrm>
            <a:off x="6949440" y="3941064"/>
            <a:ext cx="2057400" cy="329184"/>
          </a:xfrm>
          <a:prstGeom prst="rect">
            <a:avLst/>
          </a:prstGeom>
          <a:solidFill>
            <a:srgbClr val="FFF3E0"/>
          </a:solidFill>
          <a:ln w="12700">
            <a:solidFill>
              <a:srgbClr val="E0E0E0"/>
            </a:solidFill>
            <a:prstDash val="solid"/>
          </a:ln>
        </p:spPr>
      </p:sp>
      <p:sp>
        <p:nvSpPr>
          <p:cNvPr id="104" name="Text 102"/>
          <p:cNvSpPr/>
          <p:nvPr/>
        </p:nvSpPr>
        <p:spPr>
          <a:xfrm>
            <a:off x="7022592" y="3968496"/>
            <a:ext cx="9875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65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unique</a:t>
            </a:r>
            <a:endParaRPr lang="en-US" sz="1100" dirty="0"/>
          </a:p>
        </p:txBody>
      </p:sp>
      <p:sp>
        <p:nvSpPr>
          <p:cNvPr id="105" name="Text 103"/>
          <p:cNvSpPr/>
          <p:nvPr/>
        </p:nvSpPr>
        <p:spPr>
          <a:xfrm>
            <a:off x="7973568" y="3968496"/>
            <a:ext cx="978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5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уникальный</a:t>
            </a:r>
            <a:endParaRPr lang="en-US" sz="1050" dirty="0"/>
          </a:p>
        </p:txBody>
      </p:sp>
      <p:sp>
        <p:nvSpPr>
          <p:cNvPr id="106" name="Shape 104"/>
          <p:cNvSpPr/>
          <p:nvPr/>
        </p:nvSpPr>
        <p:spPr>
          <a:xfrm>
            <a:off x="6949440" y="4288536"/>
            <a:ext cx="205740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E0E0E0"/>
            </a:solidFill>
            <a:prstDash val="solid"/>
          </a:ln>
        </p:spPr>
      </p:sp>
      <p:sp>
        <p:nvSpPr>
          <p:cNvPr id="107" name="Text 105"/>
          <p:cNvSpPr/>
          <p:nvPr/>
        </p:nvSpPr>
        <p:spPr>
          <a:xfrm>
            <a:off x="7022592" y="4315968"/>
            <a:ext cx="9875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65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</a:t>
            </a:r>
            <a:endParaRPr lang="en-US" sz="1100" dirty="0"/>
          </a:p>
        </p:txBody>
      </p:sp>
      <p:sp>
        <p:nvSpPr>
          <p:cNvPr id="108" name="Text 106"/>
          <p:cNvSpPr/>
          <p:nvPr/>
        </p:nvSpPr>
        <p:spPr>
          <a:xfrm>
            <a:off x="7973568" y="4315968"/>
            <a:ext cx="978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5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создание, разработка</a:t>
            </a:r>
            <a:endParaRPr lang="en-US" sz="1050" dirty="0"/>
          </a:p>
        </p:txBody>
      </p:sp>
      <p:sp>
        <p:nvSpPr>
          <p:cNvPr id="109" name="Shape 107"/>
          <p:cNvSpPr/>
          <p:nvPr/>
        </p:nvSpPr>
        <p:spPr>
          <a:xfrm>
            <a:off x="6949440" y="4636008"/>
            <a:ext cx="2057400" cy="329184"/>
          </a:xfrm>
          <a:prstGeom prst="rect">
            <a:avLst/>
          </a:prstGeom>
          <a:solidFill>
            <a:srgbClr val="FFF3E0"/>
          </a:solidFill>
          <a:ln w="12700">
            <a:solidFill>
              <a:srgbClr val="E0E0E0"/>
            </a:solidFill>
            <a:prstDash val="solid"/>
          </a:ln>
        </p:spPr>
      </p:sp>
      <p:sp>
        <p:nvSpPr>
          <p:cNvPr id="110" name="Text 108"/>
          <p:cNvSpPr/>
          <p:nvPr/>
        </p:nvSpPr>
        <p:spPr>
          <a:xfrm>
            <a:off x="7022592" y="4663440"/>
            <a:ext cx="9875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65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</a:t>
            </a:r>
            <a:endParaRPr lang="en-US" sz="1100" dirty="0"/>
          </a:p>
        </p:txBody>
      </p:sp>
      <p:sp>
        <p:nvSpPr>
          <p:cNvPr id="111" name="Text 109"/>
          <p:cNvSpPr/>
          <p:nvPr/>
        </p:nvSpPr>
        <p:spPr>
          <a:xfrm>
            <a:off x="7973568" y="4663440"/>
            <a:ext cx="978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5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рисовать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E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13232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57200" cy="713232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0"/>
            <a:ext cx="8412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r>
              <a:rPr lang="ru-RU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Б</a:t>
            </a: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КЛАСС  ·  </a:t>
            </a:r>
            <a:r>
              <a:rPr lang="ru-RU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Проекты гербов </a:t>
            </a: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(1/3)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8503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Каждый ученик выходит, называет животное и цвет по-английски и объясняет: почему именно они?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6" name="Shape 4"/>
          <p:cNvSpPr/>
          <p:nvPr/>
        </p:nvSpPr>
        <p:spPr>
          <a:xfrm>
            <a:off x="301752" y="740664"/>
            <a:ext cx="2139696" cy="2809951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65760" y="804672"/>
            <a:ext cx="2011680" cy="2681935"/>
          </a:xfrm>
          <a:prstGeom prst="rect">
            <a:avLst/>
          </a:prstGeom>
          <a:solidFill>
            <a:srgbClr val="111122"/>
          </a:solidFill>
          <a:ln w="12700">
            <a:solidFill>
              <a:srgbClr val="111122"/>
            </a:solidFill>
            <a:prstDash val="solid"/>
          </a:ln>
        </p:spPr>
      </p:sp>
      <p:pic>
        <p:nvPicPr>
          <p:cNvPr id="8" name="Image 0" descr="/sessions/busy-affectionate-heisenberg/mnt/outputs/imgs_cropped/IMG_20260327_133028_13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874" y="804672"/>
            <a:ext cx="2011451" cy="2681935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301752" y="3550615"/>
            <a:ext cx="2139696" cy="1481328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65760" y="3596335"/>
            <a:ext cx="2011680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«Голубь несёт мир.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Dove — слово, которое я теперь знаю навсегда»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2423160" y="740664"/>
            <a:ext cx="2139696" cy="2809951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487168" y="804672"/>
            <a:ext cx="2011680" cy="2681935"/>
          </a:xfrm>
          <a:prstGeom prst="rect">
            <a:avLst/>
          </a:prstGeom>
          <a:solidFill>
            <a:srgbClr val="111122"/>
          </a:solidFill>
          <a:ln w="12700">
            <a:solidFill>
              <a:srgbClr val="111122"/>
            </a:solidFill>
            <a:prstDash val="solid"/>
          </a:ln>
        </p:spPr>
      </p:sp>
      <p:pic>
        <p:nvPicPr>
          <p:cNvPr id="13" name="Image 1" descr="/sessions/busy-affectionate-heisenberg/mnt/outputs/imgs_cropped/IMG_20260327_133152_59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7282" y="804672"/>
            <a:ext cx="2011451" cy="2681935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2423160" y="3550615"/>
            <a:ext cx="2139696" cy="1481328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2487168" y="3596335"/>
            <a:ext cx="2011680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«Fox — лиса!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Хитрость и ум — вот наш семейный секрет»</a:t>
            </a:r>
            <a:endParaRPr lang="en-US" sz="1300" dirty="0"/>
          </a:p>
        </p:txBody>
      </p:sp>
      <p:sp>
        <p:nvSpPr>
          <p:cNvPr id="16" name="Shape 12"/>
          <p:cNvSpPr/>
          <p:nvPr/>
        </p:nvSpPr>
        <p:spPr>
          <a:xfrm>
            <a:off x="4544568" y="740664"/>
            <a:ext cx="2139696" cy="2809951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4608576" y="804672"/>
            <a:ext cx="2011680" cy="2681935"/>
          </a:xfrm>
          <a:prstGeom prst="rect">
            <a:avLst/>
          </a:prstGeom>
          <a:solidFill>
            <a:srgbClr val="111122"/>
          </a:solidFill>
          <a:ln w="12700">
            <a:solidFill>
              <a:srgbClr val="111122"/>
            </a:solidFill>
            <a:prstDash val="solid"/>
          </a:ln>
        </p:spPr>
      </p:sp>
      <p:pic>
        <p:nvPicPr>
          <p:cNvPr id="18" name="Image 2" descr="/sessions/busy-affectionate-heisenberg/mnt/outputs/imgs_cropped/IMG_20260327_133436_20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690" y="804672"/>
            <a:ext cx="2011451" cy="2681935"/>
          </a:xfrm>
          <a:prstGeom prst="rect">
            <a:avLst/>
          </a:prstGeom>
        </p:spPr>
      </p:pic>
      <p:sp>
        <p:nvSpPr>
          <p:cNvPr id="19" name="Shape 14"/>
          <p:cNvSpPr/>
          <p:nvPr/>
        </p:nvSpPr>
        <p:spPr>
          <a:xfrm>
            <a:off x="4544568" y="3550615"/>
            <a:ext cx="2139696" cy="1481328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4608576" y="3596335"/>
            <a:ext cx="2011680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«Bear — </a:t>
            </a:r>
            <a:r>
              <a:rPr lang="en-US" sz="1300" i="1" dirty="0" err="1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медведь</a:t>
            </a: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 — </a:t>
            </a:r>
            <a:r>
              <a:rPr lang="en-US" sz="1300" i="1" dirty="0" err="1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сила</a:t>
            </a: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r>
              <a:rPr lang="en-US" sz="1300" i="1" dirty="0" err="1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Медведь</a:t>
            </a: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i="1" dirty="0" err="1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защищает</a:t>
            </a: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i="1" dirty="0" err="1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нас</a:t>
            </a: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»</a:t>
            </a:r>
            <a:endParaRPr lang="en-US" sz="1300" dirty="0"/>
          </a:p>
          <a:p>
            <a:pPr marL="0" indent="0" algn="ctr">
              <a:buNone/>
            </a:pPr>
            <a:endParaRPr lang="en-US" sz="1300" dirty="0"/>
          </a:p>
        </p:txBody>
      </p:sp>
      <p:sp>
        <p:nvSpPr>
          <p:cNvPr id="21" name="Shape 16"/>
          <p:cNvSpPr/>
          <p:nvPr/>
        </p:nvSpPr>
        <p:spPr>
          <a:xfrm>
            <a:off x="6665976" y="740664"/>
            <a:ext cx="2139696" cy="2809951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6729984" y="804672"/>
            <a:ext cx="2011680" cy="2681935"/>
          </a:xfrm>
          <a:prstGeom prst="rect">
            <a:avLst/>
          </a:prstGeom>
          <a:solidFill>
            <a:srgbClr val="111122"/>
          </a:solidFill>
          <a:ln w="12700">
            <a:solidFill>
              <a:srgbClr val="111122"/>
            </a:solidFill>
            <a:prstDash val="solid"/>
          </a:ln>
        </p:spPr>
      </p:sp>
      <p:pic>
        <p:nvPicPr>
          <p:cNvPr id="23" name="Image 3" descr="/sessions/busy-affectionate-heisenberg/mnt/outputs/imgs_cropped/IMG_20260327_133757_97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0098" y="804672"/>
            <a:ext cx="2011451" cy="2681935"/>
          </a:xfrm>
          <a:prstGeom prst="rect">
            <a:avLst/>
          </a:prstGeom>
        </p:spPr>
      </p:pic>
      <p:sp>
        <p:nvSpPr>
          <p:cNvPr id="24" name="Shape 18"/>
          <p:cNvSpPr/>
          <p:nvPr/>
        </p:nvSpPr>
        <p:spPr>
          <a:xfrm>
            <a:off x="6665976" y="3550615"/>
            <a:ext cx="2139696" cy="1481328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25" name="Text 19"/>
          <p:cNvSpPr/>
          <p:nvPr/>
        </p:nvSpPr>
        <p:spPr>
          <a:xfrm>
            <a:off x="6729984" y="3596335"/>
            <a:ext cx="2011680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«Конь — Horse!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 — сила. Наш девиз: Never give up!»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E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13232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57200" cy="713232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0"/>
            <a:ext cx="8412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r>
              <a:rPr lang="ru-RU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Б</a:t>
            </a: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КЛАСС  · </a:t>
            </a:r>
            <a:r>
              <a:rPr lang="ru-RU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Проекты гербов </a:t>
            </a: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(2/3)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8503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Лексические единицы в активном употреблении — дети говорят, объясняют, гордятся!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6" name="Shape 4"/>
          <p:cNvSpPr/>
          <p:nvPr/>
        </p:nvSpPr>
        <p:spPr>
          <a:xfrm>
            <a:off x="301752" y="740664"/>
            <a:ext cx="2139696" cy="2809951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65760" y="804672"/>
            <a:ext cx="2011680" cy="2681935"/>
          </a:xfrm>
          <a:prstGeom prst="rect">
            <a:avLst/>
          </a:prstGeom>
          <a:solidFill>
            <a:srgbClr val="111122"/>
          </a:solidFill>
          <a:ln w="12700">
            <a:solidFill>
              <a:srgbClr val="111122"/>
            </a:solidFill>
            <a:prstDash val="solid"/>
          </a:ln>
        </p:spPr>
      </p:sp>
      <p:pic>
        <p:nvPicPr>
          <p:cNvPr id="8" name="Image 0" descr="/sessions/busy-affectionate-heisenberg/mnt/outputs/imgs_cropped/IMG_20260327_134025_37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874" y="804672"/>
            <a:ext cx="2011451" cy="2681935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301752" y="3550615"/>
            <a:ext cx="2139696" cy="1481328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65760" y="3596335"/>
            <a:ext cx="2011680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«Корова и лошадь живут у нас дома.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Cow and Horse — по-английски знаю!»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2423160" y="740664"/>
            <a:ext cx="2139696" cy="2809951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487168" y="804672"/>
            <a:ext cx="2011680" cy="2681935"/>
          </a:xfrm>
          <a:prstGeom prst="rect">
            <a:avLst/>
          </a:prstGeom>
          <a:solidFill>
            <a:srgbClr val="111122"/>
          </a:solidFill>
          <a:ln w="12700">
            <a:solidFill>
              <a:srgbClr val="111122"/>
            </a:solidFill>
            <a:prstDash val="solid"/>
          </a:ln>
        </p:spPr>
      </p:sp>
      <p:pic>
        <p:nvPicPr>
          <p:cNvPr id="13" name="Image 1" descr="/sessions/busy-affectionate-heisenberg/mnt/outputs/imgs_cropped/IMG_20260327_134202_80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7282" y="804672"/>
            <a:ext cx="2011451" cy="2681935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2423160" y="3550615"/>
            <a:ext cx="2139696" cy="1481328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2487168" y="3596335"/>
            <a:ext cx="2011680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«Дерево в гербе — Tree of Life!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Green — цвет надежды моей семьи»</a:t>
            </a:r>
            <a:endParaRPr lang="en-US" sz="1300" dirty="0"/>
          </a:p>
        </p:txBody>
      </p:sp>
      <p:sp>
        <p:nvSpPr>
          <p:cNvPr id="16" name="Shape 12"/>
          <p:cNvSpPr/>
          <p:nvPr/>
        </p:nvSpPr>
        <p:spPr>
          <a:xfrm>
            <a:off x="4544568" y="740664"/>
            <a:ext cx="2139696" cy="2809951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4608576" y="804672"/>
            <a:ext cx="2011680" cy="2681935"/>
          </a:xfrm>
          <a:prstGeom prst="rect">
            <a:avLst/>
          </a:prstGeom>
          <a:solidFill>
            <a:srgbClr val="111122"/>
          </a:solidFill>
          <a:ln w="12700">
            <a:solidFill>
              <a:srgbClr val="111122"/>
            </a:solidFill>
            <a:prstDash val="solid"/>
          </a:ln>
        </p:spPr>
      </p:sp>
      <p:pic>
        <p:nvPicPr>
          <p:cNvPr id="18" name="Image 2" descr="/sessions/busy-affectionate-heisenberg/mnt/outputs/imgs_cropped/IMG_20260327_134309_61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690" y="804672"/>
            <a:ext cx="2011451" cy="2681935"/>
          </a:xfrm>
          <a:prstGeom prst="rect">
            <a:avLst/>
          </a:prstGeom>
        </p:spPr>
      </p:pic>
      <p:sp>
        <p:nvSpPr>
          <p:cNvPr id="19" name="Shape 14"/>
          <p:cNvSpPr/>
          <p:nvPr/>
        </p:nvSpPr>
        <p:spPr>
          <a:xfrm>
            <a:off x="4544568" y="3550615"/>
            <a:ext cx="2139696" cy="1481328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4608576" y="3596335"/>
            <a:ext cx="2011680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</a:t>
            </a:r>
            <a:r>
              <a:rPr lang="ru-RU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Голубой</a:t>
            </a: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Blue.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Blue = Beauty. Я </a:t>
            </a:r>
            <a:r>
              <a:rPr lang="en-US" sz="1300" i="1" dirty="0" err="1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выбрала</a:t>
            </a: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i="1" dirty="0" err="1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этот</a:t>
            </a: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i="1" dirty="0" err="1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цвет</a:t>
            </a: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i="1" dirty="0" err="1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</a:t>
            </a: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i="1" dirty="0" err="1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семьи</a:t>
            </a: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»</a:t>
            </a:r>
            <a:endParaRPr lang="en-US" sz="1300" dirty="0"/>
          </a:p>
        </p:txBody>
      </p:sp>
      <p:sp>
        <p:nvSpPr>
          <p:cNvPr id="21" name="Shape 16"/>
          <p:cNvSpPr/>
          <p:nvPr/>
        </p:nvSpPr>
        <p:spPr>
          <a:xfrm>
            <a:off x="6665976" y="740664"/>
            <a:ext cx="2139696" cy="2809951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6729984" y="804672"/>
            <a:ext cx="2011680" cy="2681935"/>
          </a:xfrm>
          <a:prstGeom prst="rect">
            <a:avLst/>
          </a:prstGeom>
          <a:solidFill>
            <a:srgbClr val="111122"/>
          </a:solidFill>
          <a:ln w="12700">
            <a:solidFill>
              <a:srgbClr val="111122"/>
            </a:solidFill>
            <a:prstDash val="solid"/>
          </a:ln>
        </p:spPr>
      </p:sp>
      <p:pic>
        <p:nvPicPr>
          <p:cNvPr id="23" name="Image 3" descr="/sessions/busy-affectionate-heisenberg/mnt/outputs/imgs_cropped/IMG_20260327_134513_209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0098" y="804672"/>
            <a:ext cx="2011451" cy="2681935"/>
          </a:xfrm>
          <a:prstGeom prst="rect">
            <a:avLst/>
          </a:prstGeom>
        </p:spPr>
      </p:pic>
      <p:sp>
        <p:nvSpPr>
          <p:cNvPr id="24" name="Shape 18"/>
          <p:cNvSpPr/>
          <p:nvPr/>
        </p:nvSpPr>
        <p:spPr>
          <a:xfrm>
            <a:off x="6665976" y="3550615"/>
            <a:ext cx="2139696" cy="1481328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25" name="Text 19"/>
          <p:cNvSpPr/>
          <p:nvPr/>
        </p:nvSpPr>
        <p:spPr>
          <a:xfrm>
            <a:off x="6729984" y="3596335"/>
            <a:ext cx="2011680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«Gold and Blue — богатство и красота.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Мой щит рассказывает о нас»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13232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57200" cy="713232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0"/>
            <a:ext cx="8412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r>
              <a:rPr lang="ru-RU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Б</a:t>
            </a: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КЛАСС  · </a:t>
            </a:r>
            <a:r>
              <a:rPr lang="ru-RU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Проекты гербов </a:t>
            </a: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(2/3)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8503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Лексические единицы в активном употреблении — дети говорят, объясняют, гордятся!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6" name="Shape 4"/>
          <p:cNvSpPr/>
          <p:nvPr/>
        </p:nvSpPr>
        <p:spPr>
          <a:xfrm>
            <a:off x="301752" y="740664"/>
            <a:ext cx="2139696" cy="2809951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65760" y="804672"/>
            <a:ext cx="2011680" cy="2681935"/>
          </a:xfrm>
          <a:prstGeom prst="rect">
            <a:avLst/>
          </a:prstGeom>
          <a:solidFill>
            <a:srgbClr val="111122"/>
          </a:solidFill>
          <a:ln w="12700">
            <a:solidFill>
              <a:srgbClr val="111122"/>
            </a:solidFill>
            <a:prstDash val="solid"/>
          </a:ln>
        </p:spPr>
      </p:sp>
      <p:pic>
        <p:nvPicPr>
          <p:cNvPr id="8" name="Image 0" descr="/sessions/busy-affectionate-heisenberg/mnt/outputs/imgs_cropped/IMG_20260327_134025_37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874" y="804672"/>
            <a:ext cx="2011451" cy="2681935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301752" y="3550615"/>
            <a:ext cx="2139696" cy="1481328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65760" y="3596335"/>
            <a:ext cx="2011680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«Корова и лошадь живут у нас дома.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Cow and Horse — по-английски знаю!»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2423160" y="740664"/>
            <a:ext cx="2139696" cy="2809951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487168" y="804672"/>
            <a:ext cx="2011680" cy="2681935"/>
          </a:xfrm>
          <a:prstGeom prst="rect">
            <a:avLst/>
          </a:prstGeom>
          <a:solidFill>
            <a:srgbClr val="111122"/>
          </a:solidFill>
          <a:ln w="12700">
            <a:solidFill>
              <a:srgbClr val="111122"/>
            </a:solidFill>
            <a:prstDash val="solid"/>
          </a:ln>
        </p:spPr>
      </p:sp>
      <p:pic>
        <p:nvPicPr>
          <p:cNvPr id="13" name="Image 1" descr="/sessions/busy-affectionate-heisenberg/mnt/outputs/imgs_cropped/IMG_20260327_134202_80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7282" y="804672"/>
            <a:ext cx="2011451" cy="2681935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2423160" y="3550615"/>
            <a:ext cx="2139696" cy="1481328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2487168" y="3596335"/>
            <a:ext cx="2011680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«Дерево в гербе — Tree of Life!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Green — цвет надежды моей семьи»</a:t>
            </a:r>
            <a:endParaRPr lang="en-US" sz="1300" dirty="0"/>
          </a:p>
        </p:txBody>
      </p:sp>
      <p:sp>
        <p:nvSpPr>
          <p:cNvPr id="16" name="Shape 12"/>
          <p:cNvSpPr/>
          <p:nvPr/>
        </p:nvSpPr>
        <p:spPr>
          <a:xfrm>
            <a:off x="4544568" y="740664"/>
            <a:ext cx="2139696" cy="2809951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4608576" y="804672"/>
            <a:ext cx="2011680" cy="2681935"/>
          </a:xfrm>
          <a:prstGeom prst="rect">
            <a:avLst/>
          </a:prstGeom>
          <a:solidFill>
            <a:srgbClr val="111122"/>
          </a:solidFill>
          <a:ln w="12700">
            <a:solidFill>
              <a:srgbClr val="111122"/>
            </a:solidFill>
            <a:prstDash val="solid"/>
          </a:ln>
        </p:spPr>
      </p:sp>
      <p:pic>
        <p:nvPicPr>
          <p:cNvPr id="18" name="Image 2" descr="/sessions/busy-affectionate-heisenberg/mnt/outputs/imgs_cropped/IMG_20260327_134309_61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690" y="804672"/>
            <a:ext cx="2011451" cy="2681935"/>
          </a:xfrm>
          <a:prstGeom prst="rect">
            <a:avLst/>
          </a:prstGeom>
        </p:spPr>
      </p:pic>
      <p:sp>
        <p:nvSpPr>
          <p:cNvPr id="19" name="Shape 14"/>
          <p:cNvSpPr/>
          <p:nvPr/>
        </p:nvSpPr>
        <p:spPr>
          <a:xfrm>
            <a:off x="4544568" y="3550615"/>
            <a:ext cx="2139696" cy="1481328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4608576" y="3596335"/>
            <a:ext cx="2011680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</a:t>
            </a:r>
            <a:r>
              <a:rPr lang="en-US" sz="1300" i="1" dirty="0" err="1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Синий</a:t>
            </a: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Blue.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Blue = Beauty. Я </a:t>
            </a:r>
            <a:r>
              <a:rPr lang="en-US" sz="1300" i="1" dirty="0" err="1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выбрала</a:t>
            </a: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i="1" dirty="0" err="1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этот</a:t>
            </a: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i="1" dirty="0" err="1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цвет</a:t>
            </a: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i="1" dirty="0" err="1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</a:t>
            </a: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i="1" dirty="0" err="1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семьи</a:t>
            </a: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»</a:t>
            </a:r>
            <a:endParaRPr lang="en-US" sz="1300" dirty="0"/>
          </a:p>
        </p:txBody>
      </p:sp>
      <p:sp>
        <p:nvSpPr>
          <p:cNvPr id="21" name="Shape 16"/>
          <p:cNvSpPr/>
          <p:nvPr/>
        </p:nvSpPr>
        <p:spPr>
          <a:xfrm>
            <a:off x="6665976" y="740664"/>
            <a:ext cx="2139696" cy="2809951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6729984" y="804672"/>
            <a:ext cx="2011680" cy="2681935"/>
          </a:xfrm>
          <a:prstGeom prst="rect">
            <a:avLst/>
          </a:prstGeom>
          <a:solidFill>
            <a:srgbClr val="111122"/>
          </a:solidFill>
          <a:ln w="12700">
            <a:solidFill>
              <a:srgbClr val="111122"/>
            </a:solidFill>
            <a:prstDash val="solid"/>
          </a:ln>
        </p:spPr>
      </p:sp>
      <p:pic>
        <p:nvPicPr>
          <p:cNvPr id="23" name="Image 3" descr="/sessions/busy-affectionate-heisenberg/mnt/outputs/imgs_cropped/IMG_20260327_134513_209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0098" y="804672"/>
            <a:ext cx="2011451" cy="2681935"/>
          </a:xfrm>
          <a:prstGeom prst="rect">
            <a:avLst/>
          </a:prstGeom>
        </p:spPr>
      </p:pic>
      <p:sp>
        <p:nvSpPr>
          <p:cNvPr id="24" name="Shape 18"/>
          <p:cNvSpPr/>
          <p:nvPr/>
        </p:nvSpPr>
        <p:spPr>
          <a:xfrm>
            <a:off x="6665976" y="3550615"/>
            <a:ext cx="2139696" cy="1481328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25" name="Text 19"/>
          <p:cNvSpPr/>
          <p:nvPr/>
        </p:nvSpPr>
        <p:spPr>
          <a:xfrm>
            <a:off x="6729984" y="3596335"/>
            <a:ext cx="2011680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«Gold and Blue — богатство и красота.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Мой щит рассказывает о нас»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12415061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E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13232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57200" cy="713232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0"/>
            <a:ext cx="8412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r>
              <a:rPr lang="ru-RU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Б</a:t>
            </a: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КЛАСС  ·  Защита проектов  (3/3)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8503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Финальные выступления: каждый герб уникален, каждая история — настоящая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6" name="Shape 4"/>
          <p:cNvSpPr/>
          <p:nvPr/>
        </p:nvSpPr>
        <p:spPr>
          <a:xfrm>
            <a:off x="1764792" y="740664"/>
            <a:ext cx="2734056" cy="3602736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828800" y="804672"/>
            <a:ext cx="2606040" cy="3474720"/>
          </a:xfrm>
          <a:prstGeom prst="rect">
            <a:avLst/>
          </a:prstGeom>
          <a:solidFill>
            <a:srgbClr val="111122"/>
          </a:solidFill>
          <a:ln w="12700">
            <a:solidFill>
              <a:srgbClr val="111122"/>
            </a:solidFill>
            <a:prstDash val="solid"/>
          </a:ln>
        </p:spPr>
      </p:sp>
      <p:pic>
        <p:nvPicPr>
          <p:cNvPr id="8" name="Image 0" descr="/sessions/busy-affectionate-heisenberg/mnt/outputs/imgs_cropped/IMG_20260327_134746_13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804672"/>
            <a:ext cx="2606040" cy="347472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1764792" y="4343400"/>
            <a:ext cx="2734056" cy="704088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828800" y="4389120"/>
            <a:ext cx="260604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«Tiger — тигр!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Смелость и сила — это про нашу семью»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4645152" y="740664"/>
            <a:ext cx="2734056" cy="3602736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4709160" y="804672"/>
            <a:ext cx="2606040" cy="3474720"/>
          </a:xfrm>
          <a:prstGeom prst="rect">
            <a:avLst/>
          </a:prstGeom>
          <a:solidFill>
            <a:srgbClr val="111122"/>
          </a:solidFill>
          <a:ln w="12700">
            <a:solidFill>
              <a:srgbClr val="111122"/>
            </a:solidFill>
            <a:prstDash val="solid"/>
          </a:ln>
        </p:spPr>
      </p:sp>
      <p:pic>
        <p:nvPicPr>
          <p:cNvPr id="13" name="Image 1" descr="/sessions/busy-affectionate-heisenberg/mnt/outputs/imgs_cropped/IMG_20260327_134844_47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9160" y="804672"/>
            <a:ext cx="2606040" cy="3474720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4645152" y="4343400"/>
            <a:ext cx="2734056" cy="704088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4709160" y="4389120"/>
            <a:ext cx="260604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«Я горжусь своей фамилией!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Family Coat of Arms — это я!»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E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13232"/>
          </a:xfrm>
          <a:prstGeom prst="rect">
            <a:avLst/>
          </a:prstGeom>
          <a:solidFill>
            <a:srgbClr val="1A5C3A"/>
          </a:solidFill>
          <a:ln w="12700">
            <a:solidFill>
              <a:srgbClr val="1A5C3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57200" cy="713232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0"/>
            <a:ext cx="8412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r>
              <a:rPr lang="ru-RU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А</a:t>
            </a: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КЛАСС  ·  Наши гербы  (1/2)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8503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Выбор животного — это выбор себя. Lion, Eagle, Owl — дети называют не просто зверей, а ценности семьи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6" name="Shape 4"/>
          <p:cNvSpPr/>
          <p:nvPr/>
        </p:nvSpPr>
        <p:spPr>
          <a:xfrm>
            <a:off x="301752" y="740664"/>
            <a:ext cx="2139696" cy="2809951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65760" y="804672"/>
            <a:ext cx="2011680" cy="2681935"/>
          </a:xfrm>
          <a:prstGeom prst="rect">
            <a:avLst/>
          </a:prstGeom>
          <a:solidFill>
            <a:srgbClr val="111122"/>
          </a:solidFill>
          <a:ln w="12700">
            <a:solidFill>
              <a:srgbClr val="111122"/>
            </a:solidFill>
            <a:prstDash val="solid"/>
          </a:ln>
        </p:spPr>
      </p:sp>
      <p:pic>
        <p:nvPicPr>
          <p:cNvPr id="8" name="Image 0" descr="/sessions/busy-affectionate-heisenberg/mnt/outputs/imgs_cropped/IMG_20260327_141529_92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874" y="804672"/>
            <a:ext cx="2011451" cy="2681935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301752" y="3550615"/>
            <a:ext cx="2139696" cy="1481328"/>
          </a:xfrm>
          <a:prstGeom prst="rect">
            <a:avLst/>
          </a:prstGeom>
          <a:solidFill>
            <a:srgbClr val="1A5C3A"/>
          </a:solidFill>
          <a:ln w="12700">
            <a:solidFill>
              <a:srgbClr val="1A5C3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65760" y="3596335"/>
            <a:ext cx="2011680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«Lion — лев!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Courage — смелость. Лев — наш символ навсегда»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2423160" y="740664"/>
            <a:ext cx="2139696" cy="2809951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487168" y="804672"/>
            <a:ext cx="2011680" cy="2681935"/>
          </a:xfrm>
          <a:prstGeom prst="rect">
            <a:avLst/>
          </a:prstGeom>
          <a:solidFill>
            <a:srgbClr val="111122"/>
          </a:solidFill>
          <a:ln w="12700">
            <a:solidFill>
              <a:srgbClr val="111122"/>
            </a:solidFill>
            <a:prstDash val="solid"/>
          </a:ln>
        </p:spPr>
      </p:sp>
      <p:pic>
        <p:nvPicPr>
          <p:cNvPr id="13" name="Image 1" descr="/sessions/busy-affectionate-heisenberg/mnt/outputs/imgs_cropped/IMG_20260327_141710_37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7282" y="804672"/>
            <a:ext cx="2011451" cy="2681935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2423160" y="3550615"/>
            <a:ext cx="2139696" cy="1481328"/>
          </a:xfrm>
          <a:prstGeom prst="rect">
            <a:avLst/>
          </a:prstGeom>
          <a:solidFill>
            <a:srgbClr val="1A5C3A"/>
          </a:solidFill>
          <a:ln w="12700">
            <a:solidFill>
              <a:srgbClr val="1A5C3A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2487168" y="3596335"/>
            <a:ext cx="2011680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«Eagle — орёл!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 and Wisdom — сила и мудрость»</a:t>
            </a:r>
            <a:endParaRPr lang="en-US" sz="1300" dirty="0"/>
          </a:p>
        </p:txBody>
      </p:sp>
      <p:sp>
        <p:nvSpPr>
          <p:cNvPr id="16" name="Shape 12"/>
          <p:cNvSpPr/>
          <p:nvPr/>
        </p:nvSpPr>
        <p:spPr>
          <a:xfrm>
            <a:off x="4544568" y="740664"/>
            <a:ext cx="2139696" cy="2809951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4608576" y="804672"/>
            <a:ext cx="2011680" cy="2681935"/>
          </a:xfrm>
          <a:prstGeom prst="rect">
            <a:avLst/>
          </a:prstGeom>
          <a:solidFill>
            <a:srgbClr val="111122"/>
          </a:solidFill>
          <a:ln w="12700">
            <a:solidFill>
              <a:srgbClr val="111122"/>
            </a:solidFill>
            <a:prstDash val="solid"/>
          </a:ln>
        </p:spPr>
      </p:sp>
      <p:pic>
        <p:nvPicPr>
          <p:cNvPr id="18" name="Image 2" descr="/sessions/busy-affectionate-heisenberg/mnt/outputs/imgs_cropped/IMG_20260327_141835_919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690" y="804672"/>
            <a:ext cx="2011451" cy="2681935"/>
          </a:xfrm>
          <a:prstGeom prst="rect">
            <a:avLst/>
          </a:prstGeom>
        </p:spPr>
      </p:pic>
      <p:sp>
        <p:nvSpPr>
          <p:cNvPr id="19" name="Shape 14"/>
          <p:cNvSpPr/>
          <p:nvPr/>
        </p:nvSpPr>
        <p:spPr>
          <a:xfrm>
            <a:off x="4544568" y="3550615"/>
            <a:ext cx="2139696" cy="1481328"/>
          </a:xfrm>
          <a:prstGeom prst="rect">
            <a:avLst/>
          </a:prstGeom>
          <a:solidFill>
            <a:srgbClr val="1A5C3A"/>
          </a:solidFill>
          <a:ln w="12700">
            <a:solidFill>
              <a:srgbClr val="1A5C3A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4608576" y="3596335"/>
            <a:ext cx="2011680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«Owl — сова!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Wisdom runs in my family — мудрость в нашей семье»</a:t>
            </a:r>
            <a:endParaRPr lang="en-US" sz="1300" dirty="0"/>
          </a:p>
        </p:txBody>
      </p:sp>
      <p:sp>
        <p:nvSpPr>
          <p:cNvPr id="21" name="Shape 16"/>
          <p:cNvSpPr/>
          <p:nvPr/>
        </p:nvSpPr>
        <p:spPr>
          <a:xfrm>
            <a:off x="6665976" y="740664"/>
            <a:ext cx="2139696" cy="2809951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6729984" y="804672"/>
            <a:ext cx="2011680" cy="2681935"/>
          </a:xfrm>
          <a:prstGeom prst="rect">
            <a:avLst/>
          </a:prstGeom>
          <a:solidFill>
            <a:srgbClr val="111122"/>
          </a:solidFill>
          <a:ln w="12700">
            <a:solidFill>
              <a:srgbClr val="111122"/>
            </a:solidFill>
            <a:prstDash val="solid"/>
          </a:ln>
        </p:spPr>
      </p:sp>
      <p:pic>
        <p:nvPicPr>
          <p:cNvPr id="23" name="Image 3" descr="/sessions/busy-affectionate-heisenberg/mnt/outputs/imgs_cropped/IMG_20260327_142014_844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0098" y="804672"/>
            <a:ext cx="2011451" cy="2681935"/>
          </a:xfrm>
          <a:prstGeom prst="rect">
            <a:avLst/>
          </a:prstGeom>
        </p:spPr>
      </p:pic>
      <p:sp>
        <p:nvSpPr>
          <p:cNvPr id="24" name="Shape 18"/>
          <p:cNvSpPr/>
          <p:nvPr/>
        </p:nvSpPr>
        <p:spPr>
          <a:xfrm>
            <a:off x="6665976" y="3550615"/>
            <a:ext cx="2139696" cy="1481328"/>
          </a:xfrm>
          <a:prstGeom prst="rect">
            <a:avLst/>
          </a:prstGeom>
          <a:solidFill>
            <a:srgbClr val="1A5C3A"/>
          </a:solidFill>
          <a:ln w="12700">
            <a:solidFill>
              <a:srgbClr val="1A5C3A"/>
            </a:solidFill>
            <a:prstDash val="solid"/>
          </a:ln>
        </p:spPr>
      </p:sp>
      <p:sp>
        <p:nvSpPr>
          <p:cNvPr id="25" name="Text 19"/>
          <p:cNvSpPr/>
          <p:nvPr/>
        </p:nvSpPr>
        <p:spPr>
          <a:xfrm>
            <a:off x="6729984" y="3596335"/>
            <a:ext cx="2011680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«Герб рассказывает о нас лучше слов!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am proud of my family!»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E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13232"/>
          </a:xfrm>
          <a:prstGeom prst="rect">
            <a:avLst/>
          </a:prstGeom>
          <a:solidFill>
            <a:srgbClr val="1A5C3A"/>
          </a:solidFill>
          <a:ln w="12700">
            <a:solidFill>
              <a:srgbClr val="1A5C3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57200" cy="713232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0"/>
            <a:ext cx="8412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r>
              <a:rPr lang="ru-RU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А</a:t>
            </a: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КЛАСС  ·  Наши гербы  (2/2)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8503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«Хочу, чтобы мой герб висел дома» — так говорят дети после урока. Значит, цель достигнута!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6" name="Shape 4"/>
          <p:cNvSpPr/>
          <p:nvPr/>
        </p:nvSpPr>
        <p:spPr>
          <a:xfrm>
            <a:off x="461772" y="740664"/>
            <a:ext cx="2734056" cy="3602736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25780" y="804672"/>
            <a:ext cx="2606040" cy="3474720"/>
          </a:xfrm>
          <a:prstGeom prst="rect">
            <a:avLst/>
          </a:prstGeom>
          <a:solidFill>
            <a:srgbClr val="111122"/>
          </a:solidFill>
          <a:ln w="12700">
            <a:solidFill>
              <a:srgbClr val="111122"/>
            </a:solidFill>
            <a:prstDash val="solid"/>
          </a:ln>
        </p:spPr>
      </p:sp>
      <p:pic>
        <p:nvPicPr>
          <p:cNvPr id="8" name="Image 0" descr="/sessions/busy-affectionate-heisenberg/mnt/outputs/imgs_cropped/IMG_20260327_142137_55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" y="804672"/>
            <a:ext cx="2606040" cy="347472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61772" y="4343400"/>
            <a:ext cx="2734056" cy="704088"/>
          </a:xfrm>
          <a:prstGeom prst="rect">
            <a:avLst/>
          </a:prstGeom>
          <a:solidFill>
            <a:srgbClr val="1A5C3A"/>
          </a:solidFill>
          <a:ln w="12700">
            <a:solidFill>
              <a:srgbClr val="1A5C3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25780" y="4389120"/>
            <a:ext cx="260604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«Blue and Gold — верность и богатство.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Эти цвета — история нашей семьи!»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3204972" y="740664"/>
            <a:ext cx="2734056" cy="3602736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268980" y="804672"/>
            <a:ext cx="2606040" cy="3474720"/>
          </a:xfrm>
          <a:prstGeom prst="rect">
            <a:avLst/>
          </a:prstGeom>
          <a:solidFill>
            <a:srgbClr val="111122"/>
          </a:solidFill>
          <a:ln w="12700">
            <a:solidFill>
              <a:srgbClr val="111122"/>
            </a:solidFill>
            <a:prstDash val="solid"/>
          </a:ln>
        </p:spPr>
      </p:sp>
      <p:pic>
        <p:nvPicPr>
          <p:cNvPr id="13" name="Image 1" descr="/sessions/busy-affectionate-heisenberg/mnt/outputs/imgs_cropped/IMG_20260327_142238_91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8980" y="804672"/>
            <a:ext cx="2606040" cy="3474720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3204972" y="4343400"/>
            <a:ext cx="2734056" cy="704088"/>
          </a:xfrm>
          <a:prstGeom prst="rect">
            <a:avLst/>
          </a:prstGeom>
          <a:solidFill>
            <a:srgbClr val="1A5C3A"/>
          </a:solidFill>
          <a:ln w="12700">
            <a:solidFill>
              <a:srgbClr val="1A5C3A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3268980" y="4389120"/>
            <a:ext cx="260604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«Вот мой герб!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am proud of my family — я горжусь!»</a:t>
            </a:r>
            <a:endParaRPr lang="en-US" sz="1300" dirty="0"/>
          </a:p>
        </p:txBody>
      </p:sp>
      <p:sp>
        <p:nvSpPr>
          <p:cNvPr id="16" name="Shape 12"/>
          <p:cNvSpPr/>
          <p:nvPr/>
        </p:nvSpPr>
        <p:spPr>
          <a:xfrm>
            <a:off x="5948172" y="740664"/>
            <a:ext cx="2734056" cy="3602736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6012180" y="804672"/>
            <a:ext cx="2606040" cy="3474720"/>
          </a:xfrm>
          <a:prstGeom prst="rect">
            <a:avLst/>
          </a:prstGeom>
          <a:solidFill>
            <a:srgbClr val="111122"/>
          </a:solidFill>
          <a:ln w="12700">
            <a:solidFill>
              <a:srgbClr val="111122"/>
            </a:solidFill>
            <a:prstDash val="solid"/>
          </a:ln>
        </p:spPr>
      </p:sp>
      <p:pic>
        <p:nvPicPr>
          <p:cNvPr id="18" name="Image 2" descr="/sessions/busy-affectionate-heisenberg/mnt/outputs/imgs_cropped/IMG_20260327_142259_78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2180" y="804672"/>
            <a:ext cx="2606040" cy="3474720"/>
          </a:xfrm>
          <a:prstGeom prst="rect">
            <a:avLst/>
          </a:prstGeom>
        </p:spPr>
      </p:pic>
      <p:sp>
        <p:nvSpPr>
          <p:cNvPr id="19" name="Shape 14"/>
          <p:cNvSpPr/>
          <p:nvPr/>
        </p:nvSpPr>
        <p:spPr>
          <a:xfrm>
            <a:off x="5948172" y="4343400"/>
            <a:ext cx="2734056" cy="704088"/>
          </a:xfrm>
          <a:prstGeom prst="rect">
            <a:avLst/>
          </a:prstGeom>
          <a:solidFill>
            <a:srgbClr val="1A5C3A"/>
          </a:solidFill>
          <a:ln w="12700">
            <a:solidFill>
              <a:srgbClr val="1A5C3A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6012180" y="4389120"/>
            <a:ext cx="260604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«Family Crest — герб семьи!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Хочу, чтобы он висел у нас дома»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E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13232"/>
          </a:xfrm>
          <a:prstGeom prst="rect">
            <a:avLst/>
          </a:prstGeom>
          <a:solidFill>
            <a:srgbClr val="7B2D8B"/>
          </a:solidFill>
          <a:ln w="12700">
            <a:solidFill>
              <a:srgbClr val="7B2D8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57200" cy="713232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0"/>
            <a:ext cx="8412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3Г КЛАСС  ·  Наши гербы  (1/2)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8503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Dove — мир, Crown — корона, Sun — радость. Дети создают поэзию из символов, говорят о семье по-английски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6" name="Shape 4"/>
          <p:cNvSpPr/>
          <p:nvPr/>
        </p:nvSpPr>
        <p:spPr>
          <a:xfrm>
            <a:off x="301752" y="740664"/>
            <a:ext cx="2139696" cy="2809951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65760" y="804672"/>
            <a:ext cx="2011680" cy="2681935"/>
          </a:xfrm>
          <a:prstGeom prst="rect">
            <a:avLst/>
          </a:prstGeom>
          <a:solidFill>
            <a:srgbClr val="111122"/>
          </a:solidFill>
          <a:ln w="12700">
            <a:solidFill>
              <a:srgbClr val="111122"/>
            </a:solidFill>
            <a:prstDash val="solid"/>
          </a:ln>
        </p:spPr>
      </p:sp>
      <p:pic>
        <p:nvPicPr>
          <p:cNvPr id="8" name="Image 0" descr="/sessions/busy-affectionate-heisenberg/mnt/outputs/imgs_cropped/IMG_20260327_151220_76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874" y="804672"/>
            <a:ext cx="2011451" cy="2681935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301752" y="3550615"/>
            <a:ext cx="2139696" cy="1481328"/>
          </a:xfrm>
          <a:prstGeom prst="rect">
            <a:avLst/>
          </a:prstGeom>
          <a:solidFill>
            <a:srgbClr val="7B2D8B"/>
          </a:solidFill>
          <a:ln w="12700">
            <a:solidFill>
              <a:srgbClr val="7B2D8B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65760" y="3596335"/>
            <a:ext cx="2011680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«Голубь — мир.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Dove — Peace. Это главное в нашей семье»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2423160" y="740664"/>
            <a:ext cx="2139696" cy="2809951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487168" y="804672"/>
            <a:ext cx="2011680" cy="2681935"/>
          </a:xfrm>
          <a:prstGeom prst="rect">
            <a:avLst/>
          </a:prstGeom>
          <a:solidFill>
            <a:srgbClr val="111122"/>
          </a:solidFill>
          <a:ln w="12700">
            <a:solidFill>
              <a:srgbClr val="111122"/>
            </a:solidFill>
            <a:prstDash val="solid"/>
          </a:ln>
        </p:spPr>
      </p:sp>
      <p:pic>
        <p:nvPicPr>
          <p:cNvPr id="13" name="Image 1" descr="/sessions/busy-affectionate-heisenberg/mnt/outputs/imgs_cropped/IMG_20260327_151312_64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7282" y="804672"/>
            <a:ext cx="2011451" cy="2681935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2423160" y="3550615"/>
            <a:ext cx="2139696" cy="1481328"/>
          </a:xfrm>
          <a:prstGeom prst="rect">
            <a:avLst/>
          </a:prstGeom>
          <a:solidFill>
            <a:srgbClr val="7B2D8B"/>
          </a:solidFill>
          <a:ln w="12700">
            <a:solidFill>
              <a:srgbClr val="7B2D8B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2487168" y="3596335"/>
            <a:ext cx="2011680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«Книга в гербе — Knowledge!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Наша семья ценит образование»</a:t>
            </a:r>
            <a:endParaRPr lang="en-US" sz="1300" dirty="0"/>
          </a:p>
        </p:txBody>
      </p:sp>
      <p:sp>
        <p:nvSpPr>
          <p:cNvPr id="16" name="Shape 12"/>
          <p:cNvSpPr/>
          <p:nvPr/>
        </p:nvSpPr>
        <p:spPr>
          <a:xfrm>
            <a:off x="4544568" y="740664"/>
            <a:ext cx="2139696" cy="2809951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4608576" y="804672"/>
            <a:ext cx="2011680" cy="2681935"/>
          </a:xfrm>
          <a:prstGeom prst="rect">
            <a:avLst/>
          </a:prstGeom>
          <a:solidFill>
            <a:srgbClr val="111122"/>
          </a:solidFill>
          <a:ln w="12700">
            <a:solidFill>
              <a:srgbClr val="111122"/>
            </a:solidFill>
            <a:prstDash val="solid"/>
          </a:ln>
        </p:spPr>
      </p:sp>
      <p:pic>
        <p:nvPicPr>
          <p:cNvPr id="18" name="Image 2" descr="/sessions/busy-affectionate-heisenberg/mnt/outputs/imgs_cropped/IMG_20260327_151501_21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690" y="804672"/>
            <a:ext cx="2011451" cy="2681935"/>
          </a:xfrm>
          <a:prstGeom prst="rect">
            <a:avLst/>
          </a:prstGeom>
        </p:spPr>
      </p:pic>
      <p:sp>
        <p:nvSpPr>
          <p:cNvPr id="19" name="Shape 14"/>
          <p:cNvSpPr/>
          <p:nvPr/>
        </p:nvSpPr>
        <p:spPr>
          <a:xfrm>
            <a:off x="4544568" y="3550615"/>
            <a:ext cx="2139696" cy="1481328"/>
          </a:xfrm>
          <a:prstGeom prst="rect">
            <a:avLst/>
          </a:prstGeom>
          <a:solidFill>
            <a:srgbClr val="7B2D8B"/>
          </a:solidFill>
          <a:ln w="12700">
            <a:solidFill>
              <a:srgbClr val="7B2D8B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4608576" y="3596335"/>
            <a:ext cx="2011680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«White and Blue — чистота и мир.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shield tells my family story»</a:t>
            </a:r>
            <a:endParaRPr lang="en-US" sz="1300" dirty="0"/>
          </a:p>
        </p:txBody>
      </p:sp>
      <p:sp>
        <p:nvSpPr>
          <p:cNvPr id="21" name="Shape 16"/>
          <p:cNvSpPr/>
          <p:nvPr/>
        </p:nvSpPr>
        <p:spPr>
          <a:xfrm>
            <a:off x="6665976" y="740664"/>
            <a:ext cx="2139696" cy="2809951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6729984" y="804672"/>
            <a:ext cx="2011680" cy="2681935"/>
          </a:xfrm>
          <a:prstGeom prst="rect">
            <a:avLst/>
          </a:prstGeom>
          <a:solidFill>
            <a:srgbClr val="111122"/>
          </a:solidFill>
          <a:ln w="12700">
            <a:solidFill>
              <a:srgbClr val="111122"/>
            </a:solidFill>
            <a:prstDash val="solid"/>
          </a:ln>
        </p:spPr>
      </p:sp>
      <p:pic>
        <p:nvPicPr>
          <p:cNvPr id="23" name="Image 3" descr="/sessions/busy-affectionate-heisenberg/mnt/outputs/imgs_cropped/IMG_20260327_151904_576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0098" y="804672"/>
            <a:ext cx="2011451" cy="2681935"/>
          </a:xfrm>
          <a:prstGeom prst="rect">
            <a:avLst/>
          </a:prstGeom>
        </p:spPr>
      </p:pic>
      <p:sp>
        <p:nvSpPr>
          <p:cNvPr id="24" name="Shape 18"/>
          <p:cNvSpPr/>
          <p:nvPr/>
        </p:nvSpPr>
        <p:spPr>
          <a:xfrm>
            <a:off x="6665976" y="3550615"/>
            <a:ext cx="2139696" cy="1481328"/>
          </a:xfrm>
          <a:prstGeom prst="rect">
            <a:avLst/>
          </a:prstGeom>
          <a:solidFill>
            <a:srgbClr val="7B2D8B"/>
          </a:solidFill>
          <a:ln w="12700">
            <a:solidFill>
              <a:srgbClr val="7B2D8B"/>
            </a:solidFill>
            <a:prstDash val="solid"/>
          </a:ln>
        </p:spPr>
      </p:sp>
      <p:sp>
        <p:nvSpPr>
          <p:cNvPr id="25" name="Text 19"/>
          <p:cNvSpPr/>
          <p:nvPr/>
        </p:nvSpPr>
        <p:spPr>
          <a:xfrm>
            <a:off x="6729984" y="3596335"/>
            <a:ext cx="2011680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«Crown — корона!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person matters — каждый важен»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E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13232"/>
          </a:xfrm>
          <a:prstGeom prst="rect">
            <a:avLst/>
          </a:prstGeom>
          <a:solidFill>
            <a:srgbClr val="7B2D8B"/>
          </a:solidFill>
          <a:ln w="12700">
            <a:solidFill>
              <a:srgbClr val="7B2D8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57200" cy="713232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0"/>
            <a:ext cx="8412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3Г КЛАСС  ·  Наши гербы  (2/2)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8503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A5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«Family Crest!» — ученик сам дал английское название своему гербу. Это и есть настоящее языковое погружение!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461772" y="740664"/>
            <a:ext cx="2734056" cy="3602736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25780" y="804672"/>
            <a:ext cx="2606040" cy="3474720"/>
          </a:xfrm>
          <a:prstGeom prst="rect">
            <a:avLst/>
          </a:prstGeom>
          <a:solidFill>
            <a:srgbClr val="111122"/>
          </a:solidFill>
          <a:ln w="12700">
            <a:solidFill>
              <a:srgbClr val="111122"/>
            </a:solidFill>
            <a:prstDash val="solid"/>
          </a:ln>
        </p:spPr>
      </p:sp>
      <p:pic>
        <p:nvPicPr>
          <p:cNvPr id="8" name="Image 0" descr="/sessions/busy-affectionate-heisenberg/mnt/outputs/imgs_cropped/IMG_20260327_151937_28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" y="804672"/>
            <a:ext cx="2606040" cy="347472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61772" y="4343400"/>
            <a:ext cx="2734056" cy="704088"/>
          </a:xfrm>
          <a:prstGeom prst="rect">
            <a:avLst/>
          </a:prstGeom>
          <a:solidFill>
            <a:srgbClr val="7B2D8B"/>
          </a:solidFill>
          <a:ln w="12700">
            <a:solidFill>
              <a:srgbClr val="7B2D8B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25780" y="4389120"/>
            <a:ext cx="260604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«Солнце и дерево: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 — радость, Tree — рост. Family Forever!»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3204972" y="740664"/>
            <a:ext cx="2734056" cy="3602736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268980" y="804672"/>
            <a:ext cx="2606040" cy="3474720"/>
          </a:xfrm>
          <a:prstGeom prst="rect">
            <a:avLst/>
          </a:prstGeom>
          <a:solidFill>
            <a:srgbClr val="111122"/>
          </a:solidFill>
          <a:ln w="12700">
            <a:solidFill>
              <a:srgbClr val="111122"/>
            </a:solidFill>
            <a:prstDash val="solid"/>
          </a:ln>
        </p:spPr>
      </p:sp>
      <p:pic>
        <p:nvPicPr>
          <p:cNvPr id="13" name="Image 1" descr="/sessions/busy-affectionate-heisenberg/mnt/outputs/imgs_cropped/IMG_20260327_152109_42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8980" y="804672"/>
            <a:ext cx="2606040" cy="3474720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3204972" y="4343400"/>
            <a:ext cx="2734056" cy="704088"/>
          </a:xfrm>
          <a:prstGeom prst="rect">
            <a:avLst/>
          </a:prstGeom>
          <a:solidFill>
            <a:srgbClr val="7B2D8B"/>
          </a:solidFill>
          <a:ln w="12700">
            <a:solidFill>
              <a:srgbClr val="7B2D8B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3268980" y="4389120"/>
            <a:ext cx="260604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«Silver shield — белый щит!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 — чистота. Мой герб — моя гордость»</a:t>
            </a:r>
            <a:endParaRPr lang="en-US" sz="1300" dirty="0"/>
          </a:p>
        </p:txBody>
      </p:sp>
      <p:sp>
        <p:nvSpPr>
          <p:cNvPr id="16" name="Shape 12"/>
          <p:cNvSpPr/>
          <p:nvPr/>
        </p:nvSpPr>
        <p:spPr>
          <a:xfrm>
            <a:off x="5948172" y="740664"/>
            <a:ext cx="2734056" cy="3602736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6012180" y="804672"/>
            <a:ext cx="2606040" cy="3474720"/>
          </a:xfrm>
          <a:prstGeom prst="rect">
            <a:avLst/>
          </a:prstGeom>
          <a:solidFill>
            <a:srgbClr val="111122"/>
          </a:solidFill>
          <a:ln w="12700">
            <a:solidFill>
              <a:srgbClr val="111122"/>
            </a:solidFill>
            <a:prstDash val="solid"/>
          </a:ln>
        </p:spPr>
      </p:sp>
      <p:pic>
        <p:nvPicPr>
          <p:cNvPr id="18" name="Image 2" descr="/sessions/busy-affectionate-heisenberg/mnt/outputs/imgs_cropped/IMG_20260327_152216_24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2180" y="804672"/>
            <a:ext cx="2606040" cy="3474720"/>
          </a:xfrm>
          <a:prstGeom prst="rect">
            <a:avLst/>
          </a:prstGeom>
        </p:spPr>
      </p:pic>
      <p:sp>
        <p:nvSpPr>
          <p:cNvPr id="19" name="Shape 14"/>
          <p:cNvSpPr/>
          <p:nvPr/>
        </p:nvSpPr>
        <p:spPr>
          <a:xfrm>
            <a:off x="5948172" y="4343400"/>
            <a:ext cx="2734056" cy="704088"/>
          </a:xfrm>
          <a:prstGeom prst="rect">
            <a:avLst/>
          </a:prstGeom>
          <a:solidFill>
            <a:srgbClr val="7B2D8B"/>
          </a:solidFill>
          <a:ln w="12700">
            <a:solidFill>
              <a:srgbClr val="7B2D8B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6012180" y="4389120"/>
            <a:ext cx="260604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«Family Crest — так я назвал свой герб!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i="1" dirty="0">
                <a:solidFill>
                  <a:srgbClr val="F9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Это наша история навсегда»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E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109728"/>
            <a:ext cx="8503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3A6B"/>
                </a:solidFill>
                <a:latin typeface="Times New Roman" panose="02020603050405020304" pitchFamily="18" charset="0"/>
                <a:ea typeface="Georgia" pitchFamily="34" charset="-122"/>
                <a:cs typeface="Times New Roman" panose="02020603050405020304" pitchFamily="18" charset="0"/>
              </a:rPr>
              <a:t>Достижения и образовательные результаты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320040" y="713232"/>
            <a:ext cx="8503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A5A7A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МБОУ Мамонтовская СОШ · 3А, 3Б, 3Г · 27 марта 2026 г.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320040" y="932688"/>
            <a:ext cx="8503920" cy="0"/>
          </a:xfrm>
          <a:prstGeom prst="line">
            <a:avLst/>
          </a:prstGeom>
          <a:noFill/>
          <a:ln w="25400">
            <a:solidFill>
              <a:srgbClr val="F9B2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4320" y="987552"/>
            <a:ext cx="1965960" cy="1417320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274320" y="1005840"/>
            <a:ext cx="1965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Times New Roman" panose="02020603050405020304" pitchFamily="18" charset="0"/>
                <a:ea typeface="Georgia" pitchFamily="34" charset="-122"/>
                <a:cs typeface="Times New Roman" panose="02020603050405020304" pitchFamily="18" charset="0"/>
              </a:rPr>
              <a:t>33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274320" y="1737360"/>
            <a:ext cx="1965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ученика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приняли участие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2423160" y="987552"/>
            <a:ext cx="1965960" cy="1417320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2423160" y="1005840"/>
            <a:ext cx="1965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A3A6B"/>
                </a:solidFill>
                <a:latin typeface="Times New Roman" panose="02020603050405020304" pitchFamily="18" charset="0"/>
                <a:ea typeface="Georgia" pitchFamily="34" charset="-122"/>
                <a:cs typeface="Times New Roman" panose="02020603050405020304" pitchFamily="18" charset="0"/>
              </a:rPr>
              <a:t>≈30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2423160" y="1737360"/>
            <a:ext cx="1965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A3A6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лексических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400" dirty="0">
                <a:solidFill>
                  <a:srgbClr val="1A3A6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единиц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4572000" y="987552"/>
            <a:ext cx="1965960" cy="1417320"/>
          </a:xfrm>
          <a:prstGeom prst="rect">
            <a:avLst/>
          </a:prstGeom>
          <a:solidFill>
            <a:srgbClr val="E85D04"/>
          </a:solidFill>
          <a:ln w="12700">
            <a:solidFill>
              <a:srgbClr val="E85D04"/>
            </a:solidFill>
            <a:prstDash val="solid"/>
          </a:ln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4572000" y="1005840"/>
            <a:ext cx="1965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Times New Roman" panose="02020603050405020304" pitchFamily="18" charset="0"/>
                <a:ea typeface="Georgia" pitchFamily="34" charset="-122"/>
                <a:cs typeface="Times New Roman" panose="02020603050405020304" pitchFamily="18" charset="0"/>
              </a:rPr>
              <a:t>26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4572000" y="1737360"/>
            <a:ext cx="1965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выполненных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гербов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720840" y="987552"/>
            <a:ext cx="1965960" cy="1417320"/>
          </a:xfrm>
          <a:prstGeom prst="rect">
            <a:avLst/>
          </a:prstGeom>
          <a:solidFill>
            <a:srgbClr val="2E9E6B"/>
          </a:solidFill>
          <a:ln w="12700">
            <a:solidFill>
              <a:srgbClr val="2E9E6B"/>
            </a:solidFill>
            <a:prstDash val="solid"/>
          </a:ln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6720840" y="1005840"/>
            <a:ext cx="1965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Times New Roman" panose="02020603050405020304" pitchFamily="18" charset="0"/>
                <a:ea typeface="Georgia" pitchFamily="34" charset="-122"/>
                <a:cs typeface="Times New Roman" panose="02020603050405020304" pitchFamily="18" charset="0"/>
              </a:rPr>
              <a:t>3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6720840" y="1737360"/>
            <a:ext cx="1965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параллельных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класса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228600" y="2514600"/>
            <a:ext cx="4251960" cy="2514600"/>
          </a:xfrm>
          <a:prstGeom prst="rect">
            <a:avLst/>
          </a:prstGeom>
          <a:solidFill>
            <a:srgbClr val="E3F2FD"/>
          </a:solidFill>
          <a:ln w="12700">
            <a:solidFill>
              <a:srgbClr val="CCCCCC"/>
            </a:solidFill>
            <a:prstDash val="solid"/>
          </a:ln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228600" y="2514600"/>
            <a:ext cx="4251960" cy="475488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38328" y="2532888"/>
            <a:ext cx="403250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Предметные результаты — английский язык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338328" y="3090672"/>
            <a:ext cx="164592" cy="164592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76072" y="3072384"/>
            <a:ext cx="37764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Усвоено около 30 лексических единиц по теме «Геральдика»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338328" y="3464784"/>
            <a:ext cx="164592" cy="164592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76072" y="3446496"/>
            <a:ext cx="37764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Отработаны произношение и написание новой лексики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338328" y="3824496"/>
            <a:ext cx="164592" cy="164592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76072" y="3806208"/>
            <a:ext cx="37764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Сформировано умение создавать монологическое высказывание о своём гербе на английском языке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338328" y="4249008"/>
            <a:ext cx="164592" cy="164592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76072" y="4230720"/>
            <a:ext cx="37764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Языковые структуры: My coat of arms has... / I chose ... because...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338328" y="4623120"/>
            <a:ext cx="164592" cy="164592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76072" y="4604832"/>
            <a:ext cx="37764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Развиты рецептивные навыки: чтение надписей, аудирование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4709160" y="2363400"/>
            <a:ext cx="4251960" cy="2665800"/>
          </a:xfrm>
          <a:prstGeom prst="rect">
            <a:avLst/>
          </a:prstGeom>
          <a:solidFill>
            <a:srgbClr val="E8F5E9"/>
          </a:solidFill>
          <a:ln w="12700">
            <a:solidFill>
              <a:srgbClr val="CCCCCC"/>
            </a:solidFill>
            <a:prstDash val="solid"/>
          </a:ln>
          <a:effectLst>
            <a:outerShdw blurRad="88900" dist="38100" dir="8100000" algn="bl" rotWithShape="0">
              <a:srgbClr val="000000">
                <a:alpha val="13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4709160" y="2514600"/>
            <a:ext cx="4251960" cy="475488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818888" y="2532888"/>
            <a:ext cx="403250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Метапредметные результаты — УУД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4818888" y="3090672"/>
            <a:ext cx="164592" cy="164592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056632" y="3072384"/>
            <a:ext cx="37764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Регулятивные: планирование этапов создания герба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4818888" y="3378384"/>
            <a:ext cx="164592" cy="164592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056632" y="3360096"/>
            <a:ext cx="37764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Познавательные: анализ символов, классификация цветов и животных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4818888" y="3774096"/>
            <a:ext cx="164592" cy="164592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056632" y="3755808"/>
            <a:ext cx="37764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Коммуникативные: публичная защита проекта перед классом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4818888" y="4177008"/>
            <a:ext cx="164592" cy="164592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056632" y="4158720"/>
            <a:ext cx="37764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Личностные: осознание семейных ценностей и самоидентификация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Shape 40"/>
          <p:cNvSpPr/>
          <p:nvPr/>
        </p:nvSpPr>
        <p:spPr>
          <a:xfrm>
            <a:off x="4818888" y="4579920"/>
            <a:ext cx="164592" cy="164592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056632" y="4561632"/>
            <a:ext cx="37764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D2C5E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Творческие: создание уникального художественного произведения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A3A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82880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4956048"/>
            <a:ext cx="9144000" cy="187452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256032"/>
            <a:ext cx="8229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9B233"/>
                </a:solidFill>
                <a:latin typeface="Times New Roman" panose="02020603050405020304" pitchFamily="18" charset="0"/>
                <a:ea typeface="Georgia" pitchFamily="34" charset="-122"/>
                <a:cs typeface="Times New Roman" panose="02020603050405020304" pitchFamily="18" charset="0"/>
              </a:rPr>
              <a:t>Заключение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371600" y="932688"/>
            <a:ext cx="6400800" cy="0"/>
          </a:xfrm>
          <a:prstGeom prst="line">
            <a:avLst/>
          </a:prstGeom>
          <a:noFill/>
          <a:ln w="19050">
            <a:solidFill>
              <a:srgbClr val="F9B23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005840"/>
            <a:ext cx="7863840" cy="19019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Проект «Мой фамильный герб» на уроке английского языка в 3-х классах МБОУ Мамонтовская СОШ — пример органичного слияния предметного содержания, творчества и языковой практики.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За один урок 33 </a:t>
            </a:r>
            <a:r>
              <a:rPr lang="ru-RU" sz="16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обучающихся</a:t>
            </a:r>
            <a:r>
              <a:rPr lang="en-US" sz="16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не просто освоили около 30 лексических единиц — они пережили открытие: каждая фамилия несёт историю, каждый символ что-то значит, и всё это можно сказать по-английски!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502920" y="3017520"/>
            <a:ext cx="2560320" cy="475488"/>
          </a:xfrm>
          <a:prstGeom prst="rect">
            <a:avLst/>
          </a:prstGeom>
          <a:solidFill>
            <a:srgbClr val="F9B233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02920" y="3493008"/>
            <a:ext cx="2560320" cy="1207008"/>
          </a:xfrm>
          <a:prstGeom prst="rect">
            <a:avLst/>
          </a:prstGeom>
          <a:solidFill>
            <a:srgbClr val="2D5BAE"/>
          </a:solidFill>
          <a:ln w="12700">
            <a:solidFill>
              <a:srgbClr val="F9B2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3035808"/>
            <a:ext cx="23774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3A6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Научная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500" b="1" dirty="0">
                <a:solidFill>
                  <a:srgbClr val="1A3A6B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обоснованность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594360" y="3538728"/>
            <a:ext cx="237744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9B23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ФГОС · CLIL · ЗБР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3337560" y="3017520"/>
            <a:ext cx="2560320" cy="475488"/>
          </a:xfrm>
          <a:prstGeom prst="rect">
            <a:avLst/>
          </a:prstGeom>
          <a:solidFill>
            <a:srgbClr val="E85D04"/>
          </a:solidFill>
          <a:ln w="12700">
            <a:solidFill>
              <a:srgbClr val="E85D04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337560" y="3493008"/>
            <a:ext cx="2560320" cy="1207008"/>
          </a:xfrm>
          <a:prstGeom prst="rect">
            <a:avLst/>
          </a:prstGeom>
          <a:solidFill>
            <a:srgbClr val="2D5BAE"/>
          </a:solidFill>
          <a:ln w="12700">
            <a:solidFill>
              <a:srgbClr val="E85D0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429000" y="3035808"/>
            <a:ext cx="23774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Личностная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значимость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3429000" y="3538728"/>
            <a:ext cx="237744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9B23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Мой герб — я и моя семья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172200" y="3017520"/>
            <a:ext cx="2560320" cy="475488"/>
          </a:xfrm>
          <a:prstGeom prst="rect">
            <a:avLst/>
          </a:prstGeom>
          <a:solidFill>
            <a:srgbClr val="2E9E6B"/>
          </a:solidFill>
          <a:ln w="12700">
            <a:solidFill>
              <a:srgbClr val="2E9E6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172200" y="3493008"/>
            <a:ext cx="2560320" cy="1207008"/>
          </a:xfrm>
          <a:prstGeom prst="rect">
            <a:avLst/>
          </a:prstGeom>
          <a:solidFill>
            <a:srgbClr val="2D5BAE"/>
          </a:solidFill>
          <a:ln w="12700">
            <a:solidFill>
              <a:srgbClr val="2E9E6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263640" y="3035808"/>
            <a:ext cx="23774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Результативность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263640" y="3538728"/>
            <a:ext cx="237744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9B23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≈30 единиц · 26</a:t>
            </a:r>
            <a:r>
              <a:rPr lang="ru-RU" sz="1400" dirty="0">
                <a:solidFill>
                  <a:srgbClr val="F9B23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рисунков</a:t>
            </a:r>
            <a:r>
              <a:rPr lang="en-US" sz="1400" dirty="0">
                <a:solidFill>
                  <a:srgbClr val="F9B23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· 3 класса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457200" y="4681728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7A9BC4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МБОУ Мамонтовская СОШ · 3А, 3Б, 3Г · 27 марта 2026 г.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2212</Words>
  <Application>Microsoft Office PowerPoint</Application>
  <PresentationFormat>Экран (16:9)</PresentationFormat>
  <Paragraphs>367</Paragraphs>
  <Slides>21</Slides>
  <Notes>21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Georgia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Проектная деятельность. Мой фамильный герб</dc:title>
  <dc:subject>PptxGenJS Presentation</dc:subject>
  <dc:creator>PptxGenJS</dc:creator>
  <cp:lastModifiedBy>Anton Aykin</cp:lastModifiedBy>
  <cp:revision>5</cp:revision>
  <dcterms:created xsi:type="dcterms:W3CDTF">2026-03-28T02:18:17Z</dcterms:created>
  <dcterms:modified xsi:type="dcterms:W3CDTF">2026-03-28T03:00:18Z</dcterms:modified>
</cp:coreProperties>
</file>